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53" r:id="rId3"/>
    <p:sldId id="384" r:id="rId4"/>
    <p:sldId id="412" r:id="rId5"/>
    <p:sldId id="383" r:id="rId6"/>
    <p:sldId id="354" r:id="rId7"/>
    <p:sldId id="349" r:id="rId8"/>
    <p:sldId id="355" r:id="rId9"/>
    <p:sldId id="374" r:id="rId10"/>
    <p:sldId id="356" r:id="rId11"/>
    <p:sldId id="357" r:id="rId12"/>
    <p:sldId id="358" r:id="rId13"/>
    <p:sldId id="359" r:id="rId14"/>
    <p:sldId id="371" r:id="rId15"/>
    <p:sldId id="375" r:id="rId16"/>
    <p:sldId id="381" r:id="rId17"/>
    <p:sldId id="376" r:id="rId18"/>
    <p:sldId id="377" r:id="rId19"/>
    <p:sldId id="378" r:id="rId20"/>
    <p:sldId id="379" r:id="rId21"/>
    <p:sldId id="380" r:id="rId22"/>
    <p:sldId id="385" r:id="rId23"/>
    <p:sldId id="386" r:id="rId24"/>
    <p:sldId id="387" r:id="rId25"/>
    <p:sldId id="388" r:id="rId26"/>
    <p:sldId id="390" r:id="rId27"/>
    <p:sldId id="392" r:id="rId28"/>
    <p:sldId id="389" r:id="rId29"/>
    <p:sldId id="393" r:id="rId30"/>
    <p:sldId id="394" r:id="rId31"/>
    <p:sldId id="410" r:id="rId32"/>
    <p:sldId id="407" r:id="rId33"/>
    <p:sldId id="395" r:id="rId34"/>
    <p:sldId id="396" r:id="rId35"/>
    <p:sldId id="397" r:id="rId36"/>
    <p:sldId id="398" r:id="rId37"/>
    <p:sldId id="399" r:id="rId38"/>
    <p:sldId id="401" r:id="rId39"/>
    <p:sldId id="402" r:id="rId40"/>
    <p:sldId id="403" r:id="rId41"/>
    <p:sldId id="391" r:id="rId42"/>
    <p:sldId id="400" r:id="rId43"/>
    <p:sldId id="404" r:id="rId44"/>
    <p:sldId id="405" r:id="rId45"/>
    <p:sldId id="406" r:id="rId46"/>
    <p:sldId id="408" r:id="rId47"/>
    <p:sldId id="409" r:id="rId48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0" autoAdjust="0"/>
    <p:restoredTop sz="94660"/>
  </p:normalViewPr>
  <p:slideViewPr>
    <p:cSldViewPr snapToGrid="0" snapToObjects="1">
      <p:cViewPr>
        <p:scale>
          <a:sx n="152" d="100"/>
          <a:sy n="152" d="100"/>
        </p:scale>
        <p:origin x="-800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1DFFE-E8EE-284C-B7F9-C4120111A53F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0180-0A4B-1043-A91C-AC2AB16056E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00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236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dirty="0" smtClean="0"/>
              <a:t>按一下以編輯母片子標題樣式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595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1298005"/>
          </a:xfrm>
        </p:spPr>
        <p:txBody>
          <a:bodyPr/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3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0" y="-6513"/>
            <a:ext cx="9144000" cy="83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9251" y="929380"/>
            <a:ext cx="8693313" cy="2014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B7E8-E084-854E-B5A8-6B82748C85D9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263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29116"/>
            <a:ext cx="7772400" cy="2388275"/>
          </a:xfrm>
        </p:spPr>
        <p:txBody>
          <a:bodyPr>
            <a:normAutofit/>
          </a:bodyPr>
          <a:lstStyle/>
          <a:p>
            <a:r>
              <a:rPr kumimoji="1" lang="en-US" altLang="zh-TW" sz="4400" dirty="0" err="1" smtClean="0"/>
              <a:t>iOS</a:t>
            </a:r>
            <a:r>
              <a:rPr kumimoji="1" lang="en-US" altLang="zh-TW" sz="4400" dirty="0" smtClean="0"/>
              <a:t> </a:t>
            </a:r>
            <a:r>
              <a:rPr kumimoji="1" lang="en-US" altLang="zh-TW" sz="4400" dirty="0" err="1" smtClean="0"/>
              <a:t>Dev</a:t>
            </a:r>
            <a:r>
              <a:rPr kumimoji="1" lang="en-US" altLang="zh-TW" sz="4400" dirty="0" smtClean="0"/>
              <a:t> </a:t>
            </a:r>
            <a:r>
              <a:rPr kumimoji="1" lang="zh-TW" altLang="en-US" sz="4400" dirty="0" smtClean="0"/>
              <a:t>筆記</a:t>
            </a:r>
            <a:r>
              <a:rPr kumimoji="1" lang="en-US" altLang="zh-TW" sz="4400" dirty="0" smtClean="0"/>
              <a:t> 07</a:t>
            </a:r>
            <a:br>
              <a:rPr kumimoji="1" lang="en-US" altLang="zh-TW" sz="4400" dirty="0" smtClean="0"/>
            </a:br>
            <a:r>
              <a:rPr kumimoji="1" lang="zh-TW" altLang="en-US" sz="4400" dirty="0" smtClean="0"/>
              <a:t>新聞快報</a:t>
            </a:r>
            <a:endParaRPr kumimoji="1" lang="zh-TW" altLang="en-US" sz="44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2017.04.20</a:t>
            </a:r>
            <a:endParaRPr kumimoji="1" lang="zh-TW" altLang="en-US" dirty="0"/>
          </a:p>
        </p:txBody>
      </p:sp>
      <p:pic>
        <p:nvPicPr>
          <p:cNvPr id="4" name="圖片 3" descr="螢幕快照 2017-04-18 下午10.53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8161"/>
            <a:ext cx="2177232" cy="3999839"/>
          </a:xfrm>
          <a:prstGeom prst="rect">
            <a:avLst/>
          </a:prstGeom>
        </p:spPr>
      </p:pic>
      <p:pic>
        <p:nvPicPr>
          <p:cNvPr id="5" name="圖片 4" descr="螢幕快照 2017-04-18 下午10.5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84" y="2840892"/>
            <a:ext cx="2152316" cy="40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00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486037" y="1636381"/>
            <a:ext cx="5820422" cy="5027071"/>
            <a:chOff x="486037" y="1636381"/>
            <a:chExt cx="5820422" cy="5027071"/>
          </a:xfrm>
        </p:grpSpPr>
        <p:pic>
          <p:nvPicPr>
            <p:cNvPr id="12" name="圖片 11" descr="螢幕快照 2017-03-23 下午4.48.37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37" y="3792492"/>
              <a:ext cx="5820422" cy="2870960"/>
            </a:xfrm>
            <a:prstGeom prst="rect">
              <a:avLst/>
            </a:prstGeom>
          </p:spPr>
        </p:pic>
        <p:pic>
          <p:nvPicPr>
            <p:cNvPr id="4" name="圖片 3" descr="螢幕快照 2017-03-23 下午4.44.4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37" y="1636381"/>
              <a:ext cx="5156200" cy="2120900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讀進來的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url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資料是</a:t>
            </a:r>
            <a:r>
              <a:rPr kumimoji="1" lang="en-US" altLang="zh-TW" dirty="0" smtClean="0"/>
              <a:t> string, </a:t>
            </a:r>
            <a:r>
              <a:rPr kumimoji="1" lang="zh-TW" altLang="en-US" dirty="0" smtClean="0"/>
              <a:t>規劃在</a:t>
            </a:r>
            <a:r>
              <a:rPr kumimoji="1" lang="en-US" altLang="zh-TW" dirty="0" smtClean="0"/>
              <a:t>  Article Class </a:t>
            </a:r>
            <a:r>
              <a:rPr kumimoji="1" lang="zh-TW" altLang="en-US" dirty="0" smtClean="0"/>
              <a:t>轉成</a:t>
            </a:r>
            <a:r>
              <a:rPr kumimoji="1" lang="en-US" altLang="zh-TW" dirty="0" smtClean="0"/>
              <a:t> URL data Type,  </a:t>
            </a:r>
            <a:r>
              <a:rPr kumimoji="1" lang="zh-TW" altLang="en-US" dirty="0" smtClean="0"/>
              <a:t>然後</a:t>
            </a:r>
            <a:r>
              <a:rPr kumimoji="1" lang="en-US" altLang="zh-TW" dirty="0" smtClean="0"/>
              <a:t> Swift </a:t>
            </a:r>
            <a:r>
              <a:rPr kumimoji="1" lang="zh-TW" altLang="en-US" dirty="0" smtClean="0"/>
              <a:t>才能處</a:t>
            </a:r>
            <a:r>
              <a:rPr kumimoji="1" lang="zh-TW" altLang="en-US" dirty="0" smtClean="0"/>
              <a:t>理</a:t>
            </a:r>
            <a:r>
              <a:rPr kumimoji="1" lang="en-US" altLang="zh-TW" dirty="0" smtClean="0"/>
              <a:t>.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838958" y="3467182"/>
            <a:ext cx="2044203" cy="25698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5875809" y="5546979"/>
            <a:ext cx="3171073" cy="1043708"/>
          </a:xfrm>
          <a:prstGeom prst="wedgeRectCallout">
            <a:avLst>
              <a:gd name="adj1" fmla="val -85789"/>
              <a:gd name="adj2" fmla="val 2464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讀入的網站資料存入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urlString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然後用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URL()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urlString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轉態成</a:t>
            </a:r>
            <a:r>
              <a:rPr kumimoji="1" lang="en-US" altLang="zh-TW" dirty="0" smtClean="0">
                <a:solidFill>
                  <a:srgbClr val="FF0000"/>
                </a:solidFill>
              </a:rPr>
              <a:t> URL data type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958" y="2897637"/>
            <a:ext cx="1993107" cy="2268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100842" y="6045620"/>
            <a:ext cx="3767685" cy="45018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100843" y="4465286"/>
            <a:ext cx="5599769" cy="96491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5875809" y="2992449"/>
            <a:ext cx="3046755" cy="1242894"/>
          </a:xfrm>
          <a:prstGeom prst="wedgeRectCallout">
            <a:avLst>
              <a:gd name="adj1" fmla="val -38056"/>
              <a:gd name="adj2" fmla="val 7349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讀入的網站資料存入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imageURLString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然後用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URL()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把他轉態成</a:t>
            </a:r>
            <a:r>
              <a:rPr kumimoji="1" lang="en-US" altLang="zh-TW" dirty="0" smtClean="0">
                <a:solidFill>
                  <a:srgbClr val="FF0000"/>
                </a:solidFill>
              </a:rPr>
              <a:t> URL  data type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線箭頭接點 13"/>
          <p:cNvCxnSpPr>
            <a:endCxn id="17" idx="0"/>
          </p:cNvCxnSpPr>
          <p:nvPr/>
        </p:nvCxnSpPr>
        <p:spPr>
          <a:xfrm>
            <a:off x="1890059" y="3124514"/>
            <a:ext cx="2010669" cy="1340772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>
            <a:stCxn id="13" idx="2"/>
          </p:cNvCxnSpPr>
          <p:nvPr/>
        </p:nvCxnSpPr>
        <p:spPr>
          <a:xfrm>
            <a:off x="1861060" y="3724163"/>
            <a:ext cx="1291528" cy="232145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635263" y="2211295"/>
            <a:ext cx="4901502" cy="4646706"/>
            <a:chOff x="1635263" y="2430453"/>
            <a:chExt cx="4312620" cy="4065351"/>
          </a:xfrm>
        </p:grpSpPr>
        <p:pic>
          <p:nvPicPr>
            <p:cNvPr id="5" name="圖片 4" descr="螢幕快照 2017-03-23 下午4.53.4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598" y="2430453"/>
              <a:ext cx="4087519" cy="851100"/>
            </a:xfrm>
            <a:prstGeom prst="rect">
              <a:avLst/>
            </a:prstGeom>
          </p:spPr>
        </p:pic>
        <p:pic>
          <p:nvPicPr>
            <p:cNvPr id="6" name="圖片 5" descr="螢幕快照 2017-03-23 下午4.55.0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263" y="3138328"/>
              <a:ext cx="4312620" cy="3357476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把新聞條目推到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頁</a:t>
            </a:r>
            <a:r>
              <a:rPr kumimoji="1" lang="zh-TW" altLang="en-US" dirty="0" smtClean="0"/>
              <a:t>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681444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整理資料型態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目標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資料型態是</a:t>
            </a:r>
            <a:r>
              <a:rPr kumimoji="1" lang="en-US" altLang="zh-TW" dirty="0" smtClean="0"/>
              <a:t> dictionary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 Array</a:t>
            </a:r>
          </a:p>
          <a:p>
            <a:pPr lvl="1"/>
            <a:r>
              <a:rPr kumimoji="1" lang="zh-TW" altLang="en-US" dirty="0" smtClean="0"/>
              <a:t>要能傳給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tableView</a:t>
            </a:r>
            <a:endParaRPr kumimoji="1" lang="en-US" altLang="zh-TW" dirty="0" smtClean="0"/>
          </a:p>
        </p:txBody>
      </p:sp>
      <p:sp>
        <p:nvSpPr>
          <p:cNvPr id="16" name="矩形圖說文字 15"/>
          <p:cNvSpPr/>
          <p:nvPr/>
        </p:nvSpPr>
        <p:spPr>
          <a:xfrm>
            <a:off x="4864752" y="3880448"/>
            <a:ext cx="2710424" cy="997491"/>
          </a:xfrm>
          <a:prstGeom prst="wedgeRectCallout">
            <a:avLst>
              <a:gd name="adj1" fmla="val -46203"/>
              <a:gd name="adj2" fmla="val 814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articles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陣列用讀下的資料轉態裝滿：</a:t>
            </a:r>
            <a:r>
              <a:rPr kumimoji="1" lang="en-US" altLang="zh-TW" dirty="0" smtClean="0">
                <a:solidFill>
                  <a:srgbClr val="FF0000"/>
                </a:solidFill>
              </a:rPr>
              <a:t>Article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物件的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Array:  [Article]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98056" y="5224309"/>
            <a:ext cx="2021532" cy="15589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239511" y="4231729"/>
            <a:ext cx="1636334" cy="14746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141941" y="3138328"/>
            <a:ext cx="1658472" cy="948084"/>
          </a:xfrm>
          <a:prstGeom prst="wedgeRectCallout">
            <a:avLst>
              <a:gd name="adj1" fmla="val 64222"/>
              <a:gd name="adj2" fmla="val 2525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articles: data type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為</a:t>
            </a:r>
            <a:r>
              <a:rPr kumimoji="1" lang="en-US" altLang="zh-TW" dirty="0" smtClean="0">
                <a:solidFill>
                  <a:srgbClr val="FF0000"/>
                </a:solidFill>
              </a:rPr>
              <a:t> “Article “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Array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15499" y="3786482"/>
            <a:ext cx="1636334" cy="14746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2" name="直線箭頭接點 11"/>
          <p:cNvCxnSpPr>
            <a:stCxn id="17" idx="0"/>
          </p:cNvCxnSpPr>
          <p:nvPr/>
        </p:nvCxnSpPr>
        <p:spPr>
          <a:xfrm flipV="1">
            <a:off x="3057678" y="2652059"/>
            <a:ext cx="444583" cy="157967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728087" y="2305400"/>
            <a:ext cx="2224913" cy="21218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>
            <a:stCxn id="10" idx="2"/>
            <a:endCxn id="17" idx="0"/>
          </p:cNvCxnSpPr>
          <p:nvPr/>
        </p:nvCxnSpPr>
        <p:spPr>
          <a:xfrm>
            <a:off x="2933666" y="3933947"/>
            <a:ext cx="124012" cy="29778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圖說文字 20"/>
          <p:cNvSpPr/>
          <p:nvPr/>
        </p:nvSpPr>
        <p:spPr>
          <a:xfrm>
            <a:off x="5365282" y="1383823"/>
            <a:ext cx="1686954" cy="697753"/>
          </a:xfrm>
          <a:prstGeom prst="wedgeRectCallout">
            <a:avLst>
              <a:gd name="adj1" fmla="val -69665"/>
              <a:gd name="adj2" fmla="val 7611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公共化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準備丟給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65522" y="4568949"/>
            <a:ext cx="1248541" cy="22717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22" idx="2"/>
            <a:endCxn id="15" idx="1"/>
          </p:cNvCxnSpPr>
          <p:nvPr/>
        </p:nvCxnSpPr>
        <p:spPr>
          <a:xfrm>
            <a:off x="2789793" y="4796119"/>
            <a:ext cx="1008263" cy="120768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23 下午5.0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2089795"/>
            <a:ext cx="6568403" cy="2011139"/>
          </a:xfrm>
          <a:prstGeom prst="rect">
            <a:avLst/>
          </a:prstGeom>
        </p:spPr>
      </p:pic>
      <p:pic>
        <p:nvPicPr>
          <p:cNvPr id="21" name="圖片 20" descr="螢幕快照 2017-03-23 下午5.1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" y="4182263"/>
            <a:ext cx="7062476" cy="2654046"/>
          </a:xfrm>
          <a:prstGeom prst="rect">
            <a:avLst/>
          </a:prstGeom>
        </p:spPr>
      </p:pic>
      <p:pic>
        <p:nvPicPr>
          <p:cNvPr id="8" name="圖片 7" descr="螢幕快照 2017-03-23 下午5.08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38" y="2909087"/>
            <a:ext cx="5369033" cy="19799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把新聞條目推到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頁面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340786"/>
          </a:xfrm>
        </p:spPr>
        <p:txBody>
          <a:bodyPr>
            <a:normAutofit fontScale="92500" lnSpcReduction="20000"/>
          </a:bodyPr>
          <a:lstStyle/>
          <a:p>
            <a:r>
              <a:rPr kumimoji="1" lang="zh-TW" altLang="en-US" dirty="0" smtClean="0"/>
              <a:t>建屬性</a:t>
            </a:r>
            <a:r>
              <a:rPr kumimoji="1" lang="zh-TW" altLang="en-US" dirty="0" smtClean="0">
                <a:sym typeface="Wingdings"/>
              </a:rPr>
              <a:t></a:t>
            </a:r>
            <a:r>
              <a:rPr kumimoji="1" lang="en-US" altLang="zh-TW" dirty="0" smtClean="0">
                <a:sym typeface="Wingdings"/>
              </a:rPr>
              <a:t> local variable </a:t>
            </a:r>
            <a:r>
              <a:rPr kumimoji="1" lang="zh-TW" altLang="en-US" dirty="0" smtClean="0"/>
              <a:t>傳資料到屬性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dirty="0" err="1" smtClean="0">
                <a:sym typeface="Wingdings"/>
              </a:rPr>
              <a:t>tableView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zh-TW" altLang="en-US" dirty="0" smtClean="0">
                <a:sym typeface="Wingdings"/>
              </a:rPr>
              <a:t>自屬性取得</a:t>
            </a:r>
            <a:r>
              <a:rPr kumimoji="1" lang="en-US" altLang="zh-TW" dirty="0" smtClean="0">
                <a:sym typeface="Wingdings"/>
              </a:rPr>
              <a:t> data </a:t>
            </a:r>
            <a:r>
              <a:rPr kumimoji="1" lang="en-US" altLang="zh-TW" dirty="0" smtClean="0">
                <a:sym typeface="Wingdings"/>
              </a:rPr>
              <a:t>source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tableView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numberOfRowsInSection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)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  <a:sym typeface="Wingdings"/>
              </a:rPr>
              <a:t>tableView</a:t>
            </a:r>
            <a:r>
              <a:rPr kumimoji="1" lang="en-US" altLang="zh-TW" b="1" dirty="0">
                <a:solidFill>
                  <a:srgbClr val="0000FF"/>
                </a:solidFill>
                <a:sym typeface="Wingdings"/>
              </a:rPr>
              <a:t>(</a:t>
            </a:r>
            <a:r>
              <a:rPr kumimoji="1" lang="en-US" altLang="zh-TW" b="1" dirty="0" err="1">
                <a:solidFill>
                  <a:srgbClr val="0000FF"/>
                </a:solidFill>
                <a:sym typeface="Wingdings"/>
              </a:rPr>
              <a:t>CellForRowAt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)</a:t>
            </a:r>
            <a:endParaRPr kumimoji="1" lang="en-US" altLang="zh-TW" b="1" dirty="0">
              <a:solidFill>
                <a:srgbClr val="0000FF"/>
              </a:solidFill>
              <a:sym typeface="Wingding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63750" y="4366046"/>
            <a:ext cx="1944327" cy="1820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5875809" y="6003990"/>
            <a:ext cx="3068763" cy="1043708"/>
          </a:xfrm>
          <a:prstGeom prst="wedgeRectCallout">
            <a:avLst>
              <a:gd name="adj1" fmla="val -85789"/>
              <a:gd name="adj2" fmla="val 2464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讀入的網站資料存入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urlString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然後用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URL()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urlString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轉態成</a:t>
            </a:r>
            <a:r>
              <a:rPr kumimoji="1" lang="en-US" altLang="zh-TW" dirty="0" smtClean="0">
                <a:solidFill>
                  <a:srgbClr val="FF0000"/>
                </a:solidFill>
              </a:rPr>
              <a:t> URL data type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4523" y="2977843"/>
            <a:ext cx="1993107" cy="2268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55598" y="6385492"/>
            <a:ext cx="2748044" cy="23839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5597" y="5889641"/>
            <a:ext cx="1469541" cy="17224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/>
          <p:nvPr/>
        </p:nvCxnSpPr>
        <p:spPr>
          <a:xfrm flipH="1" flipV="1">
            <a:off x="2789779" y="2909087"/>
            <a:ext cx="313863" cy="17301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/>
          <p:nvPr/>
        </p:nvCxnSpPr>
        <p:spPr>
          <a:xfrm flipH="1">
            <a:off x="1934273" y="2726893"/>
            <a:ext cx="343059" cy="270050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/>
          <p:nvPr/>
        </p:nvCxnSpPr>
        <p:spPr>
          <a:xfrm>
            <a:off x="1401788" y="3204720"/>
            <a:ext cx="423350" cy="318077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把新聞條目推到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頁面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589" y="749009"/>
            <a:ext cx="8817976" cy="998119"/>
          </a:xfrm>
        </p:spPr>
        <p:txBody>
          <a:bodyPr>
            <a:normAutofit fontScale="92500" lnSpcReduction="20000"/>
          </a:bodyPr>
          <a:lstStyle/>
          <a:p>
            <a:r>
              <a:rPr kumimoji="1" lang="zh-TW" altLang="en-US" dirty="0" smtClean="0"/>
              <a:t>下載</a:t>
            </a:r>
            <a:r>
              <a:rPr kumimoji="1" lang="zh-TW" altLang="en-US" dirty="0" smtClean="0"/>
              <a:t>完成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非同步事件</a:t>
            </a:r>
            <a:r>
              <a:rPr kumimoji="1" lang="en-US" altLang="zh-TW" dirty="0" smtClean="0">
                <a:sym typeface="Wingdings"/>
              </a:rPr>
              <a:t>,</a:t>
            </a:r>
            <a:r>
              <a:rPr kumimoji="1" lang="zh-TW" altLang="en-US" dirty="0" smtClean="0">
                <a:sym typeface="Wingdings"/>
              </a:rPr>
              <a:t>呼叫</a:t>
            </a:r>
            <a:r>
              <a:rPr kumimoji="1" lang="en-US" altLang="zh-TW" dirty="0" smtClean="0">
                <a:sym typeface="Wingdings"/>
              </a:rPr>
              <a:t> delegate method  </a:t>
            </a:r>
            <a:r>
              <a:rPr kumimoji="1" lang="en-US" altLang="zh-TW" dirty="0" smtClean="0"/>
              <a:t>Update </a:t>
            </a:r>
            <a:r>
              <a:rPr kumimoji="1" lang="zh-TW" altLang="en-US" dirty="0" smtClean="0"/>
              <a:t>到</a:t>
            </a:r>
            <a:r>
              <a:rPr kumimoji="1" lang="en-US" altLang="zh-TW" dirty="0" smtClean="0"/>
              <a:t> table View</a:t>
            </a:r>
          </a:p>
          <a:p>
            <a:r>
              <a:rPr kumimoji="1" lang="en-US" altLang="zh-TW" dirty="0" smtClean="0"/>
              <a:t>Grand Central </a:t>
            </a:r>
            <a:r>
              <a:rPr kumimoji="1" lang="en-US" altLang="zh-TW" dirty="0" smtClean="0"/>
              <a:t>Dispatch: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DispatchQueue.main.async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04588" y="1747128"/>
            <a:ext cx="8255000" cy="5110873"/>
            <a:chOff x="104588" y="1747128"/>
            <a:chExt cx="8255000" cy="5110873"/>
          </a:xfrm>
        </p:grpSpPr>
        <p:pic>
          <p:nvPicPr>
            <p:cNvPr id="5" name="圖片 4" descr="螢幕快照 2017-03-23 下午5.27.07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8" y="1747128"/>
              <a:ext cx="7709287" cy="4856872"/>
            </a:xfrm>
            <a:prstGeom prst="rect">
              <a:avLst/>
            </a:prstGeom>
          </p:spPr>
        </p:pic>
        <p:pic>
          <p:nvPicPr>
            <p:cNvPr id="4" name="圖片 3" descr="螢幕快照 2017-03-26 下午1.40.5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3" y="5162177"/>
              <a:ext cx="8095845" cy="1695824"/>
            </a:xfrm>
            <a:prstGeom prst="rect">
              <a:avLst/>
            </a:prstGeom>
          </p:spPr>
        </p:pic>
      </p:grpSp>
      <p:sp>
        <p:nvSpPr>
          <p:cNvPr id="14" name="矩形圖說文字 13"/>
          <p:cNvSpPr/>
          <p:nvPr/>
        </p:nvSpPr>
        <p:spPr>
          <a:xfrm>
            <a:off x="4698945" y="2176929"/>
            <a:ext cx="2191687" cy="598001"/>
          </a:xfrm>
          <a:prstGeom prst="wedgeRectCallout">
            <a:avLst>
              <a:gd name="adj1" fmla="val -45777"/>
              <a:gd name="adj2" fmla="val -8598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這是背景下載與更新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UI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沒有直接相關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24948" y="1688353"/>
            <a:ext cx="2048758" cy="30692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406591" y="3937465"/>
            <a:ext cx="2097115" cy="238593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3853947" y="3032881"/>
            <a:ext cx="1636935" cy="598001"/>
          </a:xfrm>
          <a:prstGeom prst="wedgeRectCallout">
            <a:avLst>
              <a:gd name="adj1" fmla="val -53276"/>
              <a:gd name="adj2" fmla="val 7141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Grand Central Dispatch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0843" y="3751509"/>
            <a:ext cx="2753104" cy="49630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2532529" y="4494005"/>
            <a:ext cx="1987177" cy="578322"/>
          </a:xfrm>
          <a:prstGeom prst="wedgeRectCallout">
            <a:avLst>
              <a:gd name="adj1" fmla="val -48390"/>
              <a:gd name="adj2" fmla="val -10256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告訴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需要</a:t>
            </a:r>
            <a:r>
              <a:rPr kumimoji="1" lang="en-US" altLang="zh-TW" dirty="0" smtClean="0">
                <a:solidFill>
                  <a:srgbClr val="FF0000"/>
                </a:solidFill>
              </a:rPr>
              <a:t>update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畫面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705" y="5162177"/>
            <a:ext cx="8030883" cy="15239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2" name="矩形圖說文字 11"/>
          <p:cNvSpPr/>
          <p:nvPr/>
        </p:nvSpPr>
        <p:spPr>
          <a:xfrm>
            <a:off x="5184533" y="4353046"/>
            <a:ext cx="1576349" cy="719281"/>
          </a:xfrm>
          <a:prstGeom prst="wedgeRectCallout">
            <a:avLst>
              <a:gd name="adj1" fmla="val -23962"/>
              <a:gd name="adj2" fmla="val 65941"/>
            </a:avLst>
          </a:prstGeom>
          <a:solidFill>
            <a:srgbClr val="CCFFCC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定式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推出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Cell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顯示在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箭頭接點 16"/>
          <p:cNvCxnSpPr>
            <a:endCxn id="6" idx="2"/>
          </p:cNvCxnSpPr>
          <p:nvPr/>
        </p:nvCxnSpPr>
        <p:spPr>
          <a:xfrm flipV="1">
            <a:off x="8015941" y="4757794"/>
            <a:ext cx="391580" cy="404384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螢幕快照 2017-03-23 下午5.27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42" y="1995282"/>
            <a:ext cx="1472957" cy="2762512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1.51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5" y="2358788"/>
            <a:ext cx="6748284" cy="3714800"/>
          </a:xfrm>
          <a:prstGeom prst="rect">
            <a:avLst/>
          </a:prstGeom>
        </p:spPr>
      </p:pic>
      <p:pic>
        <p:nvPicPr>
          <p:cNvPr id="6" name="圖片 5" descr="螢幕快照 2017-03-23 下午5.27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20" y="881013"/>
            <a:ext cx="2067080" cy="3876781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把新聞條目推到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頁面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didSet</a:t>
            </a:r>
            <a:r>
              <a:rPr kumimoji="1" lang="en-US" altLang="zh-TW" b="1" dirty="0">
                <a:solidFill>
                  <a:srgbClr val="0000FF"/>
                </a:solidFill>
              </a:rPr>
              <a:t>{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Grand Central Dispatch}</a:t>
            </a:r>
          </a:p>
          <a:p>
            <a:r>
              <a:rPr kumimoji="1" lang="zh-TW" altLang="en-US" dirty="0" smtClean="0"/>
              <a:t>資料結構變動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zh-TW" altLang="en-US" dirty="0" smtClean="0">
                <a:sym typeface="Wingdings"/>
              </a:rPr>
              <a:t>更新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smtClean="0">
                <a:sym typeface="Wingdings"/>
              </a:rPr>
              <a:t>UI </a:t>
            </a:r>
          </a:p>
          <a:p>
            <a:r>
              <a:rPr kumimoji="1" lang="en-US" altLang="zh-TW" dirty="0" smtClean="0"/>
              <a:t>DRY</a:t>
            </a:r>
            <a:r>
              <a:rPr kumimoji="1" lang="en-US" altLang="zh-TW" dirty="0" smtClean="0"/>
              <a:t>: </a:t>
            </a:r>
            <a:r>
              <a:rPr kumimoji="1" lang="en-US" altLang="zh-TW" dirty="0" smtClean="0"/>
              <a:t>Don’t </a:t>
            </a:r>
            <a:r>
              <a:rPr kumimoji="1" lang="en-US" altLang="zh-TW" dirty="0" smtClean="0"/>
              <a:t>Repeat Yourself</a:t>
            </a:r>
          </a:p>
        </p:txBody>
      </p:sp>
      <p:sp>
        <p:nvSpPr>
          <p:cNvPr id="13" name="矩形 12"/>
          <p:cNvSpPr/>
          <p:nvPr/>
        </p:nvSpPr>
        <p:spPr>
          <a:xfrm>
            <a:off x="967462" y="4930701"/>
            <a:ext cx="2119615" cy="1715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400492" y="3244785"/>
            <a:ext cx="2379354" cy="887600"/>
          </a:xfrm>
          <a:prstGeom prst="wedgeRectCallout">
            <a:avLst>
              <a:gd name="adj1" fmla="val -72961"/>
              <a:gd name="adj2" fmla="val -1417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Article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資料一變動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告訴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>
                <a:solidFill>
                  <a:srgbClr val="FF0000"/>
                </a:solidFill>
              </a:rPr>
              <a:t>tableview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zh-TW" altLang="en-US" dirty="0">
                <a:solidFill>
                  <a:srgbClr val="FF0000"/>
                </a:solidFill>
              </a:rPr>
              <a:t>需要</a:t>
            </a:r>
            <a:r>
              <a:rPr kumimoji="1" lang="en-US" altLang="zh-TW" dirty="0">
                <a:solidFill>
                  <a:srgbClr val="FF0000"/>
                </a:solidFill>
              </a:rPr>
              <a:t>update </a:t>
            </a:r>
            <a:r>
              <a:rPr kumimoji="1" lang="zh-TW" altLang="en-US" dirty="0">
                <a:solidFill>
                  <a:srgbClr val="FF0000"/>
                </a:solidFill>
              </a:rPr>
              <a:t>畫面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8377" y="3250980"/>
            <a:ext cx="3187275" cy="107569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3660954" y="4565452"/>
            <a:ext cx="1839124" cy="730498"/>
          </a:xfrm>
          <a:prstGeom prst="wedgeRectCallout">
            <a:avLst>
              <a:gd name="adj1" fmla="val -80496"/>
              <a:gd name="adj2" fmla="val 623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畫面一更新就重新下載新聞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26 下午2.0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8" y="1387800"/>
            <a:ext cx="7573496" cy="52834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優化資料</a:t>
            </a:r>
            <a:r>
              <a:rPr kumimoji="1" lang="en-US" altLang="zh-TW" dirty="0" smtClean="0"/>
              <a:t> Cell </a:t>
            </a:r>
            <a:r>
              <a:rPr kumimoji="1" lang="zh-TW" altLang="en-US" dirty="0" smtClean="0"/>
              <a:t>表現樣式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客製化</a:t>
            </a:r>
            <a:r>
              <a:rPr kumimoji="1" lang="en-US" altLang="zh-TW" dirty="0" smtClean="0"/>
              <a:t> Prototype Cell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3277597" y="3165188"/>
            <a:ext cx="2131109" cy="3609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5119" y="2518863"/>
            <a:ext cx="2009588" cy="14813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1712976" y="3767588"/>
            <a:ext cx="1987177" cy="669942"/>
          </a:xfrm>
          <a:prstGeom prst="wedgeRectCallout">
            <a:avLst>
              <a:gd name="adj1" fmla="val 29806"/>
              <a:gd name="adj2" fmla="val -847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變更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顯示的原型畫面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23997" y="2060711"/>
            <a:ext cx="1954617" cy="3609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94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3-26 下午2.0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309593"/>
            <a:ext cx="3636401" cy="2157643"/>
          </a:xfrm>
          <a:prstGeom prst="rect">
            <a:avLst/>
          </a:prstGeom>
        </p:spPr>
      </p:pic>
      <p:pic>
        <p:nvPicPr>
          <p:cNvPr id="8" name="圖片 7" descr="螢幕快照 2017-03-26 下午2.04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87" y="3623025"/>
            <a:ext cx="5406489" cy="318646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 Cell </a:t>
            </a:r>
            <a:r>
              <a:rPr kumimoji="1" lang="zh-TW" altLang="en-US" dirty="0" smtClean="0"/>
              <a:t>表現樣式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Date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7085" y="1309592"/>
            <a:ext cx="945797" cy="5954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732432" y="4353248"/>
            <a:ext cx="1803455" cy="719281"/>
          </a:xfrm>
          <a:prstGeom prst="wedgeRectCallout">
            <a:avLst>
              <a:gd name="adj1" fmla="val 72063"/>
              <a:gd name="adj2" fmla="val 1401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自建一個物件的參數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36083" y="5363882"/>
            <a:ext cx="4053593" cy="57644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3"/>
            <a:endCxn id="17" idx="1"/>
          </p:cNvCxnSpPr>
          <p:nvPr/>
        </p:nvCxnSpPr>
        <p:spPr>
          <a:xfrm>
            <a:off x="1172882" y="1607296"/>
            <a:ext cx="1910305" cy="31099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083187" y="4504764"/>
            <a:ext cx="782465" cy="4249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>
            <a:stCxn id="17" idx="2"/>
          </p:cNvCxnSpPr>
          <p:nvPr/>
        </p:nvCxnSpPr>
        <p:spPr>
          <a:xfrm>
            <a:off x="3474420" y="4929689"/>
            <a:ext cx="961663" cy="7255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1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26 下午2.0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231" y="4231789"/>
            <a:ext cx="4341433" cy="2626211"/>
          </a:xfrm>
          <a:prstGeom prst="rect">
            <a:avLst/>
          </a:prstGeom>
        </p:spPr>
      </p:pic>
      <p:pic>
        <p:nvPicPr>
          <p:cNvPr id="4" name="圖片 3" descr="螢幕快照 2017-03-26 下午2.06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" y="1344705"/>
            <a:ext cx="5011953" cy="45570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en-US" altLang="zh-TW" dirty="0"/>
              <a:t> Cell </a:t>
            </a:r>
            <a:r>
              <a:rPr kumimoji="1" lang="zh-TW" altLang="en-US" dirty="0"/>
              <a:t>表現樣式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6881337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下載的日期數據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Article </a:t>
            </a:r>
            <a:r>
              <a:rPr kumimoji="1" lang="zh-TW" altLang="en-US" dirty="0" smtClean="0"/>
              <a:t>裏加工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產出日期物件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交給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cell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呈現在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/>
              <a:t>tableViewCell</a:t>
            </a:r>
            <a:r>
              <a:rPr kumimoji="1" lang="en-US" altLang="zh-TW" dirty="0" smtClean="0"/>
              <a:t>.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654847" y="5096883"/>
            <a:ext cx="1153035" cy="1922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2571198" y="1983154"/>
            <a:ext cx="1803455" cy="519969"/>
          </a:xfrm>
          <a:prstGeom prst="wedgeRectCallout">
            <a:avLst>
              <a:gd name="adj1" fmla="val -66643"/>
              <a:gd name="adj2" fmla="val 474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建立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物件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7149" y="2410826"/>
            <a:ext cx="1969084" cy="19755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6" name="圖片 5" descr="螢幕快照 2017-03-26 下午2.08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2" y="425727"/>
            <a:ext cx="2047076" cy="3630898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5324231" y="6154615"/>
            <a:ext cx="2471615" cy="2625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3"/>
            <a:endCxn id="12" idx="1"/>
          </p:cNvCxnSpPr>
          <p:nvPr/>
        </p:nvCxnSpPr>
        <p:spPr>
          <a:xfrm>
            <a:off x="1807882" y="5193030"/>
            <a:ext cx="3516349" cy="1092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>
            <a:endCxn id="13" idx="0"/>
          </p:cNvCxnSpPr>
          <p:nvPr/>
        </p:nvCxnSpPr>
        <p:spPr>
          <a:xfrm flipH="1">
            <a:off x="1231365" y="2608385"/>
            <a:ext cx="158164" cy="2488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405569" y="4763256"/>
            <a:ext cx="1890019" cy="19755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1" name="直線箭頭接點 20"/>
          <p:cNvCxnSpPr/>
          <p:nvPr/>
        </p:nvCxnSpPr>
        <p:spPr>
          <a:xfrm flipH="1">
            <a:off x="3981824" y="3556000"/>
            <a:ext cx="1143000" cy="1270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圖說文字 24"/>
          <p:cNvSpPr/>
          <p:nvPr/>
        </p:nvSpPr>
        <p:spPr>
          <a:xfrm>
            <a:off x="4706347" y="2905025"/>
            <a:ext cx="1803455" cy="519969"/>
          </a:xfrm>
          <a:prstGeom prst="wedgeRectCallout">
            <a:avLst>
              <a:gd name="adj1" fmla="val -26876"/>
              <a:gd name="adj2" fmla="val 7478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dataTask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5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螢幕快照 2017-03-26 下午2.1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3" y="1273735"/>
            <a:ext cx="4433794" cy="2329757"/>
          </a:xfrm>
          <a:prstGeom prst="rect">
            <a:avLst/>
          </a:prstGeom>
        </p:spPr>
      </p:pic>
      <p:pic>
        <p:nvPicPr>
          <p:cNvPr id="7" name="圖片 6" descr="螢幕快照 2017-03-26 下午2.1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7" y="3418438"/>
            <a:ext cx="4406183" cy="34395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en-US" altLang="zh-TW" dirty="0"/>
              <a:t> Cell </a:t>
            </a:r>
            <a:r>
              <a:rPr kumimoji="1" lang="zh-TW" altLang="en-US" dirty="0"/>
              <a:t>表現樣式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DateFormatter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77230" y="3792484"/>
            <a:ext cx="2224569" cy="2422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96384" y="1521826"/>
            <a:ext cx="2405416" cy="47109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77230" y="4472423"/>
            <a:ext cx="3487308" cy="2422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77230" y="5171900"/>
            <a:ext cx="3487308" cy="2422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34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2.13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324"/>
            <a:ext cx="5640294" cy="3020831"/>
          </a:xfrm>
          <a:prstGeom prst="rect">
            <a:avLst/>
          </a:prstGeom>
        </p:spPr>
      </p:pic>
      <p:pic>
        <p:nvPicPr>
          <p:cNvPr id="5" name="圖片 4" descr="螢幕快照 2017-03-26 下午2.1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4233278"/>
            <a:ext cx="4282758" cy="1676332"/>
          </a:xfrm>
          <a:prstGeom prst="rect">
            <a:avLst/>
          </a:prstGeom>
        </p:spPr>
      </p:pic>
      <p:pic>
        <p:nvPicPr>
          <p:cNvPr id="6" name="圖片 5" descr="螢幕快照 2017-03-26 下午2.14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688" y="1672989"/>
            <a:ext cx="3783933" cy="26623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en-US" altLang="zh-TW" dirty="0"/>
              <a:t> Cell </a:t>
            </a:r>
            <a:r>
              <a:rPr kumimoji="1" lang="zh-TW" altLang="en-US" dirty="0"/>
              <a:t>表現樣式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dateFormat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10803" y="4919504"/>
            <a:ext cx="1665813" cy="25335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505215" y="2110153"/>
            <a:ext cx="1471401" cy="40044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3688" y="1660016"/>
            <a:ext cx="1221483" cy="45013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572080" y="3830028"/>
            <a:ext cx="725118" cy="17885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>
            <a:stCxn id="13" idx="3"/>
            <a:endCxn id="17" idx="1"/>
          </p:cNvCxnSpPr>
          <p:nvPr/>
        </p:nvCxnSpPr>
        <p:spPr>
          <a:xfrm flipV="1">
            <a:off x="2976616" y="1885085"/>
            <a:ext cx="2357072" cy="3161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endCxn id="18" idx="0"/>
          </p:cNvCxnSpPr>
          <p:nvPr/>
        </p:nvCxnSpPr>
        <p:spPr>
          <a:xfrm>
            <a:off x="5934639" y="2110153"/>
            <a:ext cx="0" cy="1719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80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Content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6002455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程式規劃</a:t>
            </a:r>
            <a:endParaRPr kumimoji="1" lang="en-US" altLang="zh-TW" dirty="0" smtClean="0"/>
          </a:p>
          <a:p>
            <a:r>
              <a:rPr kumimoji="1" lang="zh-TW" altLang="en-US" dirty="0"/>
              <a:t>規劃資料結構下載網路</a:t>
            </a:r>
            <a:r>
              <a:rPr kumimoji="1" lang="zh-TW" altLang="en-US" dirty="0" smtClean="0"/>
              <a:t>新聞</a:t>
            </a:r>
            <a:endParaRPr kumimoji="1" lang="en-US" altLang="zh-TW" dirty="0" smtClean="0"/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URLSession.shared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JSONSerialization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/>
              <a:t>把新聞條目推到</a:t>
            </a:r>
            <a:r>
              <a:rPr kumimoji="1" lang="en-US" altLang="zh-TW" dirty="0"/>
              <a:t> App </a:t>
            </a:r>
            <a:r>
              <a:rPr kumimoji="1" lang="zh-TW" altLang="en-US" dirty="0" smtClean="0"/>
              <a:t>頁面</a:t>
            </a:r>
            <a:r>
              <a:rPr kumimoji="1" lang="en-US" altLang="zh-TW" dirty="0" smtClean="0"/>
              <a:t>: 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tableView</a:t>
            </a:r>
            <a:r>
              <a:rPr kumimoji="1" lang="en-US" altLang="zh-TW" b="1" dirty="0">
                <a:solidFill>
                  <a:srgbClr val="0000FF"/>
                </a:solidFill>
                <a:sym typeface="Wingdings"/>
              </a:rPr>
              <a:t>(</a:t>
            </a:r>
            <a:r>
              <a:rPr kumimoji="1" lang="en-US" altLang="zh-TW" b="1" dirty="0" err="1">
                <a:solidFill>
                  <a:srgbClr val="0000FF"/>
                </a:solidFill>
                <a:sym typeface="Wingdings"/>
              </a:rPr>
              <a:t>numberOfRowsInSection</a:t>
            </a:r>
            <a:r>
              <a:rPr kumimoji="1" lang="en-US" altLang="zh-TW" b="1" dirty="0">
                <a:solidFill>
                  <a:srgbClr val="0000FF"/>
                </a:solidFill>
                <a:sym typeface="Wingdings"/>
              </a:rPr>
              <a:t>)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  <a:sym typeface="Wingdings"/>
              </a:rPr>
              <a:t>tableView</a:t>
            </a:r>
            <a:r>
              <a:rPr kumimoji="1" lang="en-US" altLang="zh-TW" b="1" dirty="0">
                <a:solidFill>
                  <a:srgbClr val="0000FF"/>
                </a:solidFill>
                <a:sym typeface="Wingdings"/>
              </a:rPr>
              <a:t>(</a:t>
            </a:r>
            <a:r>
              <a:rPr kumimoji="1" lang="en-US" altLang="zh-TW" b="1" dirty="0" err="1">
                <a:solidFill>
                  <a:srgbClr val="0000FF"/>
                </a:solidFill>
                <a:sym typeface="Wingdings"/>
              </a:rPr>
              <a:t>CellForRowAt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)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dispatchQueue.asyn</a:t>
            </a:r>
            <a:endParaRPr kumimoji="1" lang="en-US" altLang="zh-TW" b="1" dirty="0">
              <a:solidFill>
                <a:srgbClr val="0000FF"/>
              </a:solidFill>
              <a:sym typeface="Wingdings"/>
            </a:endParaRPr>
          </a:p>
          <a:p>
            <a:r>
              <a:rPr kumimoji="1" lang="zh-TW" altLang="en-US" dirty="0" smtClean="0"/>
              <a:t>優</a:t>
            </a:r>
            <a:r>
              <a:rPr kumimoji="1" lang="zh-TW" altLang="en-US" dirty="0" smtClean="0"/>
              <a:t>化</a:t>
            </a:r>
            <a:r>
              <a:rPr kumimoji="1" lang="zh-TW" altLang="en-US" dirty="0" smtClean="0"/>
              <a:t>資料表現樣式</a:t>
            </a:r>
            <a:endParaRPr kumimoji="1" lang="en-US" altLang="zh-TW" dirty="0" smtClean="0"/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dateFormatter.dateFormat</a:t>
            </a:r>
            <a:r>
              <a:rPr kumimoji="1" lang="en-US" altLang="zh-TW" b="1" dirty="0">
                <a:solidFill>
                  <a:srgbClr val="0000FF"/>
                </a:solidFill>
              </a:rPr>
              <a:t>=“y-MM-</a:t>
            </a:r>
            <a:r>
              <a:rPr kumimoji="1" lang="en-US" altLang="zh-TW" b="1" dirty="0" err="1">
                <a:solidFill>
                  <a:srgbClr val="0000FF"/>
                </a:solidFill>
              </a:rPr>
              <a:t>dd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HH:mm</a:t>
            </a:r>
            <a:r>
              <a:rPr kumimoji="1" lang="en-US" altLang="zh-TW" b="1" dirty="0">
                <a:solidFill>
                  <a:srgbClr val="0000FF"/>
                </a:solidFill>
              </a:rPr>
              <a:t>”</a:t>
            </a:r>
          </a:p>
          <a:p>
            <a:r>
              <a:rPr kumimoji="1" lang="zh-TW" altLang="en-US" dirty="0"/>
              <a:t>實作</a:t>
            </a:r>
            <a:r>
              <a:rPr kumimoji="1" lang="en-US" altLang="zh-TW" dirty="0"/>
              <a:t> Closure </a:t>
            </a:r>
            <a:r>
              <a:rPr kumimoji="1" lang="zh-TW" altLang="en-US" dirty="0"/>
              <a:t>傳遞</a:t>
            </a:r>
            <a:r>
              <a:rPr kumimoji="1" lang="zh-TW" altLang="en-US" dirty="0" smtClean="0"/>
              <a:t>資料</a:t>
            </a:r>
            <a:endParaRPr kumimoji="1" lang="en-US" altLang="zh-TW" dirty="0" smtClean="0"/>
          </a:p>
          <a:p>
            <a:r>
              <a:rPr kumimoji="1" lang="zh-TW" altLang="en-US" dirty="0" smtClean="0"/>
              <a:t>管理翻頁</a:t>
            </a:r>
            <a:r>
              <a:rPr kumimoji="1" lang="en-US" altLang="zh-TW" dirty="0" smtClean="0"/>
              <a:t>: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Prepare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for:sender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: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</a:p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  <a:endParaRPr kumimoji="1" lang="en-US" altLang="zh-TW" b="1" dirty="0" smtClean="0"/>
          </a:p>
          <a:p>
            <a:r>
              <a:rPr kumimoji="1" lang="zh-TW" altLang="en-US" dirty="0"/>
              <a:t>操作滑動頁面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5085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螢幕快照 2017-03-26 下午2.17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7" y="1326748"/>
            <a:ext cx="7380941" cy="49692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en-US" altLang="zh-TW" dirty="0"/>
              <a:t> Cell </a:t>
            </a:r>
            <a:r>
              <a:rPr kumimoji="1" lang="zh-TW" altLang="en-US" dirty="0"/>
              <a:t>表現樣式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err="1">
                <a:solidFill>
                  <a:srgbClr val="0000FF"/>
                </a:solidFill>
              </a:rPr>
              <a:t>d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ateFormat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10421" y="6124443"/>
            <a:ext cx="440580" cy="1715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812568" y="2529957"/>
            <a:ext cx="353516" cy="96271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142531" y="2242483"/>
            <a:ext cx="440580" cy="1715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457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3-26 下午2.2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251736"/>
            <a:ext cx="5853206" cy="3151726"/>
          </a:xfrm>
          <a:prstGeom prst="rect">
            <a:avLst/>
          </a:prstGeom>
        </p:spPr>
      </p:pic>
      <p:pic>
        <p:nvPicPr>
          <p:cNvPr id="8" name="圖片 7" descr="螢幕快照 2017-03-26 下午2.22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2" y="4371960"/>
            <a:ext cx="5136090" cy="2486040"/>
          </a:xfrm>
          <a:prstGeom prst="rect">
            <a:avLst/>
          </a:prstGeom>
        </p:spPr>
      </p:pic>
      <p:pic>
        <p:nvPicPr>
          <p:cNvPr id="9" name="圖片 8" descr="螢幕快照 2017-03-26 下午2.22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90" y="980435"/>
            <a:ext cx="2275754" cy="373810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en-US" altLang="zh-TW" dirty="0"/>
              <a:t> Cell </a:t>
            </a:r>
            <a:r>
              <a:rPr kumimoji="1" lang="zh-TW" altLang="en-US" dirty="0"/>
              <a:t>表現樣式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dateFormatter.dateFormat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=“y-MM-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dd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HH:mm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”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5848" y="5462504"/>
            <a:ext cx="3754644" cy="2818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279003" y="2409447"/>
            <a:ext cx="1467278" cy="531464"/>
          </a:xfrm>
          <a:prstGeom prst="wedgeRectCallout">
            <a:avLst>
              <a:gd name="adj1" fmla="val -60684"/>
              <a:gd name="adj2" fmla="val 7600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建立物件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7454" y="2952502"/>
            <a:ext cx="3487826" cy="31152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13170" y="6132674"/>
            <a:ext cx="4315631" cy="2818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圖說文字 16"/>
          <p:cNvSpPr/>
          <p:nvPr/>
        </p:nvSpPr>
        <p:spPr>
          <a:xfrm>
            <a:off x="4578639" y="4806462"/>
            <a:ext cx="1751823" cy="656042"/>
          </a:xfrm>
          <a:prstGeom prst="wedgeRectCallout">
            <a:avLst>
              <a:gd name="adj1" fmla="val -60684"/>
              <a:gd name="adj2" fmla="val 7600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編輯屬性參數</a:t>
            </a:r>
            <a:r>
              <a:rPr kumimoji="1" lang="en-US" altLang="zh-TW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dirty="0" smtClean="0">
                <a:solidFill>
                  <a:srgbClr val="FF0000"/>
                </a:solidFill>
              </a:rPr>
              <a:t>顯示格式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5609966" y="5614904"/>
            <a:ext cx="1751823" cy="656042"/>
          </a:xfrm>
          <a:prstGeom prst="wedgeRectCallout">
            <a:avLst>
              <a:gd name="adj1" fmla="val -66261"/>
              <a:gd name="adj2" fmla="val 3729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編輯屬性參數</a:t>
            </a:r>
            <a:r>
              <a:rPr kumimoji="1" lang="en-US" altLang="zh-TW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dirty="0" smtClean="0">
                <a:solidFill>
                  <a:srgbClr val="FF0000"/>
                </a:solidFill>
              </a:rPr>
              <a:t>字串內容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70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3.55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0" y="1399099"/>
            <a:ext cx="6647064" cy="54589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實作</a:t>
            </a:r>
            <a:r>
              <a:rPr kumimoji="1" lang="en-US" altLang="zh-TW" dirty="0"/>
              <a:t> Closure </a:t>
            </a:r>
            <a:r>
              <a:rPr kumimoji="1" lang="zh-TW" altLang="en-US" dirty="0"/>
              <a:t>傳遞資料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2133" y="749009"/>
            <a:ext cx="8877396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Article.swift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裡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用</a:t>
            </a:r>
            <a:r>
              <a:rPr kumimoji="1" lang="en-US" altLang="zh-TW" dirty="0" err="1" smtClean="0"/>
              <a:t>completionHandler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實</a:t>
            </a:r>
            <a:r>
              <a:rPr kumimoji="1" lang="zh-TW" altLang="en-US" dirty="0" smtClean="0"/>
              <a:t>作下載網路資料的程式碼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4037495" y="1412654"/>
            <a:ext cx="3560093" cy="2818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6633883" y="1800411"/>
            <a:ext cx="2375646" cy="1140500"/>
          </a:xfrm>
          <a:prstGeom prst="wedgeRectCallout">
            <a:avLst>
              <a:gd name="adj1" fmla="val -75792"/>
              <a:gd name="adj2" fmla="val -5903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做成被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呼叫的型態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參數內加入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completion Handler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64866" y="1412654"/>
            <a:ext cx="2664663" cy="23834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223407" y="2718616"/>
            <a:ext cx="2423299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圖說文字 16"/>
          <p:cNvSpPr/>
          <p:nvPr/>
        </p:nvSpPr>
        <p:spPr>
          <a:xfrm>
            <a:off x="6379050" y="4055646"/>
            <a:ext cx="1751823" cy="656042"/>
          </a:xfrm>
          <a:prstGeom prst="wedgeRectCallout">
            <a:avLst>
              <a:gd name="adj1" fmla="val -66228"/>
              <a:gd name="adj2" fmla="val -5266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轉下來的是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Dictionary Array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5213639" y="5462504"/>
            <a:ext cx="1420243" cy="397560"/>
          </a:xfrm>
          <a:prstGeom prst="wedgeRectCallout">
            <a:avLst>
              <a:gd name="adj1" fmla="val -71403"/>
              <a:gd name="adj2" fmla="val -4351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回傳呼叫者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92693" y="5462504"/>
            <a:ext cx="2700542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23162" y="3804839"/>
            <a:ext cx="1180309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475797" y="4868651"/>
            <a:ext cx="2111144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388954" y="4383667"/>
            <a:ext cx="1751823" cy="656042"/>
          </a:xfrm>
          <a:prstGeom prst="wedgeRectCallout">
            <a:avLst>
              <a:gd name="adj1" fmla="val 68529"/>
              <a:gd name="adj2" fmla="val 2704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目標成品是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Article Array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132133" y="1852705"/>
            <a:ext cx="1571161" cy="991090"/>
          </a:xfrm>
          <a:prstGeom prst="wedgeRectCallout">
            <a:avLst>
              <a:gd name="adj1" fmla="val 19733"/>
              <a:gd name="adj2" fmla="val -7446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class method,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無須實作物件就可以呼叫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3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4.13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6" y="1915347"/>
            <a:ext cx="8447646" cy="38289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實作</a:t>
            </a:r>
            <a:r>
              <a:rPr kumimoji="1" lang="en-US" altLang="zh-TW" dirty="0"/>
              <a:t> Closure </a:t>
            </a:r>
            <a:r>
              <a:rPr kumimoji="1" lang="zh-TW" altLang="en-US" dirty="0"/>
              <a:t>傳遞資料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Closure </a:t>
            </a:r>
            <a:r>
              <a:rPr kumimoji="1" lang="zh-TW" altLang="en-US" dirty="0" smtClean="0"/>
              <a:t>表示式</a:t>
            </a:r>
            <a:r>
              <a:rPr kumimoji="1" lang="en-US" altLang="zh-TW" dirty="0" smtClean="0"/>
              <a:t>!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645848" y="5182204"/>
            <a:ext cx="7459740" cy="5621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876327" y="2429358"/>
            <a:ext cx="1467278" cy="531464"/>
          </a:xfrm>
          <a:prstGeom prst="wedgeRectCallout">
            <a:avLst>
              <a:gd name="adj1" fmla="val -60684"/>
              <a:gd name="adj2" fmla="val 7600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建立物件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5396" y="3191561"/>
            <a:ext cx="7610192" cy="115632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5609966" y="5614904"/>
            <a:ext cx="1751823" cy="656042"/>
          </a:xfrm>
          <a:prstGeom prst="wedgeRectCallout">
            <a:avLst>
              <a:gd name="adj1" fmla="val -66261"/>
              <a:gd name="adj2" fmla="val 3729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編輯屬性參數</a:t>
            </a:r>
            <a:r>
              <a:rPr kumimoji="1" lang="en-US" altLang="zh-TW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dirty="0" smtClean="0">
                <a:solidFill>
                  <a:srgbClr val="FF0000"/>
                </a:solidFill>
              </a:rPr>
              <a:t>字串內容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3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 descr="螢幕快照 2017-03-26 下午4.30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234" y="2612498"/>
            <a:ext cx="5064298" cy="4126004"/>
          </a:xfrm>
          <a:prstGeom prst="rect">
            <a:avLst/>
          </a:prstGeom>
        </p:spPr>
      </p:pic>
      <p:pic>
        <p:nvPicPr>
          <p:cNvPr id="5" name="圖片 4" descr="螢幕快照 2017-03-26 下午4.19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" y="2112313"/>
            <a:ext cx="4725072" cy="4521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實作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Closure </a:t>
            </a:r>
            <a:r>
              <a:rPr kumimoji="1" lang="zh-TW" altLang="en-US" dirty="0"/>
              <a:t>傳遞資料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completion Handler </a:t>
            </a:r>
            <a:r>
              <a:rPr kumimoji="1" lang="zh-TW" altLang="en-US" dirty="0" smtClean="0"/>
              <a:t>在兩個</a:t>
            </a:r>
            <a:r>
              <a:rPr kumimoji="1" lang="en-US" altLang="zh-TW" dirty="0" smtClean="0"/>
              <a:t> class </a:t>
            </a:r>
            <a:r>
              <a:rPr kumimoji="1" lang="zh-TW" altLang="en-US" dirty="0" smtClean="0"/>
              <a:t>之間非同步存取資料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5048366" y="5974772"/>
            <a:ext cx="1975711" cy="2196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82106" y="4892922"/>
            <a:ext cx="4073198" cy="15019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71177" y="4451641"/>
            <a:ext cx="1897529" cy="2328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>
            <a:endCxn id="23" idx="3"/>
          </p:cNvCxnSpPr>
          <p:nvPr/>
        </p:nvCxnSpPr>
        <p:spPr>
          <a:xfrm flipH="1">
            <a:off x="4051156" y="3171920"/>
            <a:ext cx="4226256" cy="193748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360156" y="5006563"/>
            <a:ext cx="691000" cy="20568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4" name="直線箭頭接點 23"/>
          <p:cNvCxnSpPr>
            <a:stCxn id="19" idx="2"/>
          </p:cNvCxnSpPr>
          <p:nvPr/>
        </p:nvCxnSpPr>
        <p:spPr>
          <a:xfrm>
            <a:off x="1919942" y="4684469"/>
            <a:ext cx="403411" cy="1895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94118" y="5974771"/>
            <a:ext cx="1866038" cy="2196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endCxn id="31" idx="2"/>
          </p:cNvCxnSpPr>
          <p:nvPr/>
        </p:nvCxnSpPr>
        <p:spPr>
          <a:xfrm flipH="1" flipV="1">
            <a:off x="1373811" y="2832122"/>
            <a:ext cx="546131" cy="314265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971177" y="2612497"/>
            <a:ext cx="805267" cy="2196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0" idx="0"/>
            <a:endCxn id="38" idx="1"/>
          </p:cNvCxnSpPr>
          <p:nvPr/>
        </p:nvCxnSpPr>
        <p:spPr>
          <a:xfrm flipV="1">
            <a:off x="2718705" y="2705388"/>
            <a:ext cx="1958445" cy="21875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677150" y="2635040"/>
            <a:ext cx="2984226" cy="1406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2" name="直線箭頭接點 41"/>
          <p:cNvCxnSpPr>
            <a:stCxn id="23" idx="2"/>
            <a:endCxn id="27" idx="0"/>
          </p:cNvCxnSpPr>
          <p:nvPr/>
        </p:nvCxnSpPr>
        <p:spPr>
          <a:xfrm flipH="1">
            <a:off x="2427137" y="5212244"/>
            <a:ext cx="1278519" cy="76252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8199258" y="2597685"/>
            <a:ext cx="645152" cy="20568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5" name="直線箭頭接點 44"/>
          <p:cNvCxnSpPr>
            <a:endCxn id="44" idx="2"/>
          </p:cNvCxnSpPr>
          <p:nvPr/>
        </p:nvCxnSpPr>
        <p:spPr>
          <a:xfrm flipV="1">
            <a:off x="6466082" y="2803366"/>
            <a:ext cx="2055752" cy="317140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1526210" y="3068700"/>
            <a:ext cx="2149319" cy="2196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56" name="直線箭頭接點 55"/>
          <p:cNvCxnSpPr>
            <a:endCxn id="55" idx="0"/>
          </p:cNvCxnSpPr>
          <p:nvPr/>
        </p:nvCxnSpPr>
        <p:spPr>
          <a:xfrm>
            <a:off x="1776444" y="2691800"/>
            <a:ext cx="824426" cy="3769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/>
          <p:cNvCxnSpPr>
            <a:stCxn id="38" idx="2"/>
          </p:cNvCxnSpPr>
          <p:nvPr/>
        </p:nvCxnSpPr>
        <p:spPr>
          <a:xfrm flipH="1">
            <a:off x="5825415" y="2775735"/>
            <a:ext cx="343848" cy="3095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825415" y="1726609"/>
            <a:ext cx="2181412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Article.swift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646487" y="1721949"/>
            <a:ext cx="2444438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UItableViewController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7" name="直線箭頭接點 66"/>
          <p:cNvCxnSpPr/>
          <p:nvPr/>
        </p:nvCxnSpPr>
        <p:spPr>
          <a:xfrm>
            <a:off x="4090925" y="1831299"/>
            <a:ext cx="17344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>
            <a:stCxn id="65" idx="1"/>
            <a:endCxn id="66" idx="3"/>
          </p:cNvCxnSpPr>
          <p:nvPr/>
        </p:nvCxnSpPr>
        <p:spPr>
          <a:xfrm flipH="1" flipV="1">
            <a:off x="4090925" y="1917131"/>
            <a:ext cx="1734490" cy="466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845375" y="6103442"/>
            <a:ext cx="1814481" cy="15592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463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3-26 下午5.0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36" y="2328655"/>
            <a:ext cx="2927013" cy="1990820"/>
          </a:xfrm>
          <a:prstGeom prst="rect">
            <a:avLst/>
          </a:prstGeom>
        </p:spPr>
      </p:pic>
      <p:pic>
        <p:nvPicPr>
          <p:cNvPr id="4" name="圖片 3" descr="螢幕快照 2017-03-26 下午4.51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45" y="1867646"/>
            <a:ext cx="4113627" cy="46686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</a:t>
            </a:r>
            <a:r>
              <a:rPr kumimoji="1" lang="zh-TW" altLang="en-US" dirty="0" smtClean="0"/>
              <a:t>頁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創建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ArticleDetailViewController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作為第</a:t>
            </a:r>
            <a:r>
              <a:rPr kumimoji="1" lang="en-US" altLang="zh-TW" dirty="0" smtClean="0"/>
              <a:t> 2 </a:t>
            </a:r>
            <a:r>
              <a:rPr kumimoji="1" lang="zh-TW" altLang="en-US" dirty="0" smtClean="0"/>
              <a:t>頁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4 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UI </a:t>
            </a:r>
            <a:r>
              <a:rPr kumimoji="1" lang="zh-TW" altLang="en-US" dirty="0" smtClean="0"/>
              <a:t>元件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0" name="矩形 9"/>
          <p:cNvSpPr/>
          <p:nvPr/>
        </p:nvSpPr>
        <p:spPr>
          <a:xfrm>
            <a:off x="2883647" y="2425772"/>
            <a:ext cx="2131361" cy="214622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stCxn id="10" idx="1"/>
            <a:endCxn id="31" idx="3"/>
          </p:cNvCxnSpPr>
          <p:nvPr/>
        </p:nvCxnSpPr>
        <p:spPr>
          <a:xfrm flipH="1" flipV="1">
            <a:off x="2091673" y="3003692"/>
            <a:ext cx="791974" cy="49519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286406" y="2705384"/>
            <a:ext cx="805267" cy="59661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endCxn id="38" idx="1"/>
          </p:cNvCxnSpPr>
          <p:nvPr/>
        </p:nvCxnSpPr>
        <p:spPr>
          <a:xfrm flipV="1">
            <a:off x="5015008" y="3234732"/>
            <a:ext cx="635000" cy="10127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650008" y="2960457"/>
            <a:ext cx="2668341" cy="54854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896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3-26 下午5.08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" y="1757394"/>
            <a:ext cx="6337451" cy="2204696"/>
          </a:xfrm>
          <a:prstGeom prst="rect">
            <a:avLst/>
          </a:prstGeom>
        </p:spPr>
      </p:pic>
      <p:pic>
        <p:nvPicPr>
          <p:cNvPr id="4" name="圖片 3" descr="螢幕快照 2017-03-26 下午5.08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33" y="3274518"/>
            <a:ext cx="4750783" cy="32312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</a:t>
            </a:r>
            <a:r>
              <a:rPr kumimoji="1" lang="zh-TW" altLang="en-US" dirty="0"/>
              <a:t>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規劃以</a:t>
            </a:r>
            <a:r>
              <a:rPr kumimoji="1" lang="en-US" altLang="zh-TW" dirty="0" smtClean="0"/>
              <a:t> segue </a:t>
            </a:r>
            <a:r>
              <a:rPr kumimoji="1" lang="zh-TW" altLang="en-US" dirty="0" smtClean="0"/>
              <a:t>在兩個</a:t>
            </a:r>
            <a:r>
              <a:rPr kumimoji="1" lang="en-US" altLang="zh-TW" dirty="0" smtClean="0"/>
              <a:t> class </a:t>
            </a:r>
            <a:r>
              <a:rPr kumimoji="1" lang="zh-TW" altLang="en-US" dirty="0" smtClean="0"/>
              <a:t>之間存取資料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4320271" y="4026706"/>
            <a:ext cx="2044670" cy="2614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427137" y="3267762"/>
            <a:ext cx="695569" cy="2328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/>
          <p:nvPr/>
        </p:nvCxnSpPr>
        <p:spPr>
          <a:xfrm>
            <a:off x="3122706" y="3384176"/>
            <a:ext cx="1197565" cy="7453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831239" y="2488125"/>
            <a:ext cx="5421643" cy="69434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0" name="直線箭頭接點 59"/>
          <p:cNvCxnSpPr>
            <a:stCxn id="13" idx="2"/>
          </p:cNvCxnSpPr>
          <p:nvPr/>
        </p:nvCxnSpPr>
        <p:spPr>
          <a:xfrm>
            <a:off x="5342606" y="4288118"/>
            <a:ext cx="482809" cy="14743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723606" y="1974958"/>
            <a:ext cx="3346824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ArticleDetailViewController.swift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35000" y="1347429"/>
            <a:ext cx="3180466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rgbClr val="FF0000"/>
                </a:solidFill>
              </a:rPr>
              <a:t>ArticleListViewController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7" name="直線箭頭接點 66"/>
          <p:cNvCxnSpPr>
            <a:stCxn id="66" idx="3"/>
            <a:endCxn id="65" idx="1"/>
          </p:cNvCxnSpPr>
          <p:nvPr/>
        </p:nvCxnSpPr>
        <p:spPr>
          <a:xfrm>
            <a:off x="3815466" y="1542611"/>
            <a:ext cx="1908140" cy="6275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矩形圖說文字 42"/>
          <p:cNvSpPr/>
          <p:nvPr/>
        </p:nvSpPr>
        <p:spPr>
          <a:xfrm>
            <a:off x="6686177" y="2547470"/>
            <a:ext cx="1643529" cy="720291"/>
          </a:xfrm>
          <a:prstGeom prst="wedgeRectCallout">
            <a:avLst>
              <a:gd name="adj1" fmla="val -75028"/>
              <a:gd name="adj2" fmla="val 565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來源</a:t>
            </a:r>
            <a:r>
              <a:rPr kumimoji="1" lang="en-US" altLang="zh-TW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dirty="0" smtClean="0">
                <a:solidFill>
                  <a:srgbClr val="FF0000"/>
                </a:solidFill>
              </a:rPr>
              <a:t>目的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dirty="0" smtClean="0">
                <a:solidFill>
                  <a:srgbClr val="FF0000"/>
                </a:solidFill>
              </a:rPr>
              <a:t>確認資料內容</a:t>
            </a:r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01271" y="5766093"/>
            <a:ext cx="2044670" cy="2614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896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螢幕快照 2017-03-26 下午5.0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6" y="1684592"/>
            <a:ext cx="2645744" cy="4662317"/>
          </a:xfrm>
          <a:prstGeom prst="rect">
            <a:avLst/>
          </a:prstGeom>
        </p:spPr>
      </p:pic>
      <p:pic>
        <p:nvPicPr>
          <p:cNvPr id="5" name="圖片 4" descr="螢幕快照 2017-03-26 下午5.14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17" y="1985401"/>
            <a:ext cx="4709339" cy="42681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</a:t>
            </a:r>
            <a:r>
              <a:rPr kumimoji="1" lang="zh-TW" altLang="en-US" dirty="0"/>
              <a:t>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選中的一筆資料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標題</a:t>
            </a:r>
            <a:r>
              <a:rPr kumimoji="1" lang="en-US" altLang="zh-TW" dirty="0" smtClean="0"/>
              <a:t>(heading)</a:t>
            </a:r>
            <a:r>
              <a:rPr kumimoji="1" lang="zh-TW" altLang="en-US" dirty="0" smtClean="0"/>
              <a:t>已經由</a:t>
            </a:r>
            <a:r>
              <a:rPr kumimoji="1" lang="en-US" altLang="zh-TW" dirty="0" smtClean="0"/>
              <a:t> Segue </a:t>
            </a:r>
            <a:r>
              <a:rPr kumimoji="1" lang="zh-TW" altLang="en-US" dirty="0" smtClean="0"/>
              <a:t>傳到第</a:t>
            </a:r>
            <a:r>
              <a:rPr kumimoji="1" lang="en-US" altLang="zh-TW" dirty="0" smtClean="0"/>
              <a:t> 2 </a:t>
            </a:r>
            <a:r>
              <a:rPr kumimoji="1" lang="zh-TW" altLang="en-US" dirty="0" smtClean="0"/>
              <a:t>頁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6845375" y="6103442"/>
            <a:ext cx="1814481" cy="15592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5" idx="3"/>
            <a:endCxn id="13" idx="1"/>
          </p:cNvCxnSpPr>
          <p:nvPr/>
        </p:nvCxnSpPr>
        <p:spPr>
          <a:xfrm>
            <a:off x="2966186" y="2238032"/>
            <a:ext cx="3879189" cy="39433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71106" y="2086312"/>
            <a:ext cx="2395080" cy="30343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043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5.04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6" y="3678603"/>
            <a:ext cx="6551218" cy="3067282"/>
          </a:xfrm>
          <a:prstGeom prst="rect">
            <a:avLst/>
          </a:prstGeom>
        </p:spPr>
      </p:pic>
      <p:pic>
        <p:nvPicPr>
          <p:cNvPr id="6" name="圖片 5" descr="螢幕快照 2017-03-26 下午5.16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1" y="1625510"/>
            <a:ext cx="3625004" cy="21803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</a:t>
            </a:r>
            <a:r>
              <a:rPr kumimoji="1" lang="zh-TW" altLang="en-US" dirty="0"/>
              <a:t>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/>
              <a:t>Tableview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有屬性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indexPath</a:t>
            </a:r>
            <a:endParaRPr kumimoji="1" lang="en-US" altLang="zh-TW" dirty="0" smtClean="0"/>
          </a:p>
        </p:txBody>
      </p:sp>
      <p:sp>
        <p:nvSpPr>
          <p:cNvPr id="19" name="矩形 18"/>
          <p:cNvSpPr/>
          <p:nvPr/>
        </p:nvSpPr>
        <p:spPr>
          <a:xfrm>
            <a:off x="682107" y="2337468"/>
            <a:ext cx="1835482" cy="56859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471421" y="4296866"/>
            <a:ext cx="4530637" cy="41707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0" name="直線箭頭接點 59"/>
          <p:cNvCxnSpPr>
            <a:stCxn id="19" idx="3"/>
          </p:cNvCxnSpPr>
          <p:nvPr/>
        </p:nvCxnSpPr>
        <p:spPr>
          <a:xfrm>
            <a:off x="2517589" y="2621765"/>
            <a:ext cx="1953832" cy="18680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96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38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130407"/>
            <a:ext cx="8420100" cy="44323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</a:t>
            </a:r>
            <a:r>
              <a:rPr kumimoji="1" lang="zh-TW" altLang="en-US" dirty="0"/>
              <a:t>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1282128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Article </a:t>
            </a:r>
            <a:r>
              <a:rPr kumimoji="1" lang="zh-TW" altLang="en-US" dirty="0" smtClean="0"/>
              <a:t>建立的資料</a:t>
            </a:r>
            <a:r>
              <a:rPr kumimoji="1" lang="en-US" altLang="zh-TW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article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可以</a:t>
            </a:r>
            <a:r>
              <a:rPr kumimoji="1" lang="zh-TW" altLang="en-US" dirty="0" smtClean="0"/>
              <a:t>讓其他檔案取得資料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4 </a:t>
            </a:r>
            <a:r>
              <a:rPr kumimoji="1" lang="zh-TW" altLang="en-US" dirty="0" smtClean="0"/>
              <a:t>項</a:t>
            </a:r>
            <a:r>
              <a:rPr kumimoji="1" lang="en-US" altLang="zh-TW" dirty="0" smtClean="0"/>
              <a:t> UI </a:t>
            </a:r>
            <a:r>
              <a:rPr kumimoji="1" lang="zh-TW" altLang="en-US" dirty="0" smtClean="0"/>
              <a:t>元件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除了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imageView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之外其他都可以獲取資料推出到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頁面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1165133" y="5031011"/>
            <a:ext cx="7610567" cy="103151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54925" y="2873626"/>
            <a:ext cx="2224689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2"/>
            <a:endCxn id="13" idx="0"/>
          </p:cNvCxnSpPr>
          <p:nvPr/>
        </p:nvCxnSpPr>
        <p:spPr>
          <a:xfrm>
            <a:off x="1867270" y="3176802"/>
            <a:ext cx="3103147" cy="18542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275630" y="4371500"/>
            <a:ext cx="1992678" cy="548022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經由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取得前一頁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Cell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的資料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</a:t>
            </a:r>
            <a:r>
              <a:rPr lang="zh-TW" altLang="en-US" dirty="0" smtClean="0"/>
              <a:t>規劃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384146"/>
              </p:ext>
            </p:extLst>
          </p:nvPr>
        </p:nvGraphicFramePr>
        <p:xfrm>
          <a:off x="358589" y="1036114"/>
          <a:ext cx="8411881" cy="377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771"/>
                <a:gridCol w="3204162"/>
                <a:gridCol w="1322960"/>
                <a:gridCol w="1009969"/>
                <a:gridCol w="2393019"/>
              </a:tblGrid>
              <a:tr h="66010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名稱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屬性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功能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說明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4357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Article.swift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NSObject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Model Class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從網路讀取資料</a:t>
                      </a:r>
                      <a:r>
                        <a:rPr lang="en-US" altLang="zh-TW" dirty="0" smtClean="0"/>
                        <a:t>,</a:t>
                      </a:r>
                      <a:r>
                        <a:rPr lang="en-US" altLang="zh-TW" baseline="0" dirty="0" smtClean="0"/>
                        <a:t> JSON</a:t>
                      </a:r>
                      <a:r>
                        <a:rPr lang="zh-TW" altLang="en-US" baseline="0" dirty="0" smtClean="0"/>
                        <a:t>轉換</a:t>
                      </a:r>
                      <a:r>
                        <a:rPr lang="en-US" altLang="zh-TW" baseline="0" dirty="0" smtClean="0"/>
                        <a:t>, </a:t>
                      </a:r>
                      <a:r>
                        <a:rPr lang="zh-TW" altLang="en-US" baseline="0" dirty="0" smtClean="0"/>
                        <a:t>包裝資料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ArticleListViewController.swift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tableView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View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UI </a:t>
                      </a:r>
                      <a:r>
                        <a:rPr lang="zh-TW" altLang="en-US" dirty="0" smtClean="0"/>
                        <a:t>控制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zh-TW" altLang="en-US" dirty="0" smtClean="0"/>
                        <a:t>管理第</a:t>
                      </a:r>
                      <a:r>
                        <a:rPr lang="en-US" altLang="zh-TW" dirty="0" smtClean="0"/>
                        <a:t> 1 </a:t>
                      </a:r>
                      <a:r>
                        <a:rPr lang="zh-TW" altLang="en-US" dirty="0" smtClean="0"/>
                        <a:t>頁</a:t>
                      </a:r>
                      <a:r>
                        <a:rPr lang="en-US" altLang="zh-TW" dirty="0" smtClean="0"/>
                        <a:t>,</a:t>
                      </a:r>
                      <a:r>
                        <a:rPr lang="zh-TW" altLang="en-US" dirty="0" smtClean="0"/>
                        <a:t>可以捲閱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ArticleDetailViewController.swift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UIView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View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UI </a:t>
                      </a:r>
                      <a:r>
                        <a:rPr lang="zh-TW" altLang="en-US" dirty="0" smtClean="0"/>
                        <a:t>控制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zh-TW" altLang="en-US" dirty="0" smtClean="0"/>
                        <a:t>管理第</a:t>
                      </a:r>
                      <a:r>
                        <a:rPr lang="en-US" altLang="zh-TW" dirty="0" smtClean="0"/>
                        <a:t> 2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zh-TW" altLang="en-US" dirty="0" smtClean="0"/>
                        <a:t>頁可以秀圖文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Main.StoryBoard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View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UI </a:t>
                      </a:r>
                      <a:r>
                        <a:rPr lang="zh-TW" altLang="en-US" dirty="0" smtClean="0"/>
                        <a:t>編輯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095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3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03" y="1784569"/>
            <a:ext cx="2734924" cy="4874846"/>
          </a:xfrm>
          <a:prstGeom prst="rect">
            <a:avLst/>
          </a:prstGeom>
        </p:spPr>
      </p:pic>
      <p:pic>
        <p:nvPicPr>
          <p:cNvPr id="5" name="圖片 4" descr="螢幕快照 2017-04-18 下午7.39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45" y="1784569"/>
            <a:ext cx="2676524" cy="49239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管理翻頁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文字資料可以傳遞了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826245" y="2389722"/>
            <a:ext cx="2676524" cy="431883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501280" y="2874596"/>
            <a:ext cx="2527535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2"/>
            <a:endCxn id="13" idx="1"/>
          </p:cNvCxnSpPr>
          <p:nvPr/>
        </p:nvCxnSpPr>
        <p:spPr>
          <a:xfrm>
            <a:off x="2765048" y="3177772"/>
            <a:ext cx="2061197" cy="13713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9.1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4" y="1643360"/>
            <a:ext cx="6873174" cy="48463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</a:t>
            </a:r>
            <a:r>
              <a:rPr kumimoji="1" lang="zh-TW" altLang="en-US" dirty="0"/>
              <a:t>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規劃以</a:t>
            </a:r>
            <a:r>
              <a:rPr kumimoji="1" lang="en-US" altLang="zh-TW" dirty="0"/>
              <a:t> segue </a:t>
            </a:r>
            <a:r>
              <a:rPr kumimoji="1" lang="zh-TW" altLang="en-US" dirty="0"/>
              <a:t>在兩個</a:t>
            </a:r>
            <a:r>
              <a:rPr kumimoji="1" lang="en-US" altLang="zh-TW" dirty="0"/>
              <a:t> class </a:t>
            </a:r>
            <a:r>
              <a:rPr kumimoji="1" lang="zh-TW" altLang="en-US" dirty="0"/>
              <a:t>之間存取資料</a:t>
            </a:r>
            <a:r>
              <a:rPr kumimoji="1" lang="en-US" altLang="zh-TW" dirty="0"/>
              <a:t>.</a:t>
            </a:r>
          </a:p>
        </p:txBody>
      </p:sp>
      <p:sp>
        <p:nvSpPr>
          <p:cNvPr id="19" name="矩形 18"/>
          <p:cNvSpPr/>
          <p:nvPr/>
        </p:nvSpPr>
        <p:spPr>
          <a:xfrm>
            <a:off x="840154" y="1881335"/>
            <a:ext cx="2618154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98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10.53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84" y="1591237"/>
            <a:ext cx="2720528" cy="4997939"/>
          </a:xfrm>
          <a:prstGeom prst="rect">
            <a:avLst/>
          </a:prstGeom>
        </p:spPr>
      </p:pic>
      <p:pic>
        <p:nvPicPr>
          <p:cNvPr id="5" name="圖片 4" descr="螢幕快照 2017-04-18 下午10.5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51" y="1586610"/>
            <a:ext cx="2586757" cy="482795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管理翻頁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規劃以</a:t>
            </a:r>
            <a:r>
              <a:rPr kumimoji="1" lang="en-US" altLang="zh-TW" dirty="0"/>
              <a:t> segue </a:t>
            </a:r>
            <a:r>
              <a:rPr kumimoji="1" lang="zh-TW" altLang="en-US" dirty="0"/>
              <a:t>在兩個</a:t>
            </a:r>
            <a:r>
              <a:rPr kumimoji="1" lang="en-US" altLang="zh-TW" dirty="0"/>
              <a:t> class </a:t>
            </a:r>
            <a:r>
              <a:rPr kumimoji="1" lang="zh-TW" altLang="en-US" dirty="0"/>
              <a:t>之間存取資料</a:t>
            </a:r>
            <a:r>
              <a:rPr kumimoji="1" lang="en-US" altLang="zh-TW" dirty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5654251" y="1975708"/>
            <a:ext cx="2586757" cy="2553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517084" y="2840438"/>
            <a:ext cx="2720528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3"/>
            <a:endCxn id="13" idx="1"/>
          </p:cNvCxnSpPr>
          <p:nvPr/>
        </p:nvCxnSpPr>
        <p:spPr>
          <a:xfrm flipV="1">
            <a:off x="4237612" y="2103358"/>
            <a:ext cx="1416639" cy="8886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5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46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07" y="1240395"/>
            <a:ext cx="7137769" cy="550037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>
                <a:solidFill>
                  <a:srgbClr val="0000FF"/>
                </a:solidFill>
              </a:rPr>
              <a:t>imageView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作為秀圖的資料容器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6845375" y="5800596"/>
            <a:ext cx="1464701" cy="27586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13233" y="2633895"/>
            <a:ext cx="2632142" cy="146918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/>
          <p:nvPr/>
        </p:nvCxnSpPr>
        <p:spPr>
          <a:xfrm>
            <a:off x="3429000" y="3370385"/>
            <a:ext cx="784233" cy="537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71588" y="2489111"/>
            <a:ext cx="1272874" cy="88127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1"/>
            <a:endCxn id="19" idx="2"/>
          </p:cNvCxnSpPr>
          <p:nvPr/>
        </p:nvCxnSpPr>
        <p:spPr>
          <a:xfrm flipH="1" flipV="1">
            <a:off x="5529304" y="4103077"/>
            <a:ext cx="1316071" cy="18354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53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09" y="1325415"/>
            <a:ext cx="5692320" cy="545443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downloadArticleImage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1618837" y="4081211"/>
            <a:ext cx="5356394" cy="245440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888157" y="3692769"/>
            <a:ext cx="1667843" cy="19158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/>
          <p:nvPr/>
        </p:nvCxnSpPr>
        <p:spPr>
          <a:xfrm>
            <a:off x="2725615" y="3884357"/>
            <a:ext cx="390770" cy="1968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5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9" y="1771178"/>
            <a:ext cx="6548552" cy="50868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Transport Security: </a:t>
            </a:r>
            <a:r>
              <a:rPr kumimoji="1" lang="en-US" altLang="zh-TW" dirty="0" err="1" smtClean="0"/>
              <a:t>iOS</a:t>
            </a:r>
            <a:r>
              <a:rPr kumimoji="1" lang="en-US" altLang="zh-TW" dirty="0" smtClean="0"/>
              <a:t> 9 </a:t>
            </a:r>
            <a:r>
              <a:rPr kumimoji="1" lang="zh-TW" altLang="en-US" dirty="0" smtClean="0"/>
              <a:t>以後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非加密網址圖片被屏蔽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需要更改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pList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zh-TW" altLang="en-US" dirty="0" smtClean="0">
                <a:sym typeface="Wingdings"/>
              </a:rPr>
              <a:t>內容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9" name="矩形 18"/>
          <p:cNvSpPr/>
          <p:nvPr/>
        </p:nvSpPr>
        <p:spPr>
          <a:xfrm>
            <a:off x="3675925" y="5232180"/>
            <a:ext cx="3807305" cy="46328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59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349531"/>
            <a:ext cx="5026595" cy="1838238"/>
          </a:xfrm>
          <a:prstGeom prst="rect">
            <a:avLst/>
          </a:prstGeom>
        </p:spPr>
      </p:pic>
      <p:pic>
        <p:nvPicPr>
          <p:cNvPr id="5" name="圖片 4" descr="螢幕快照 2017-04-18 下午8.01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97" y="2071078"/>
            <a:ext cx="6001097" cy="478692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修改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pList</a:t>
            </a:r>
            <a:r>
              <a:rPr kumimoji="1" lang="en-US" altLang="zh-TW" dirty="0"/>
              <a:t> </a:t>
            </a:r>
            <a:r>
              <a:rPr kumimoji="1" lang="zh-TW" altLang="en-US" dirty="0" smtClean="0"/>
              <a:t>之原始碼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秀圖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803605" y="6042690"/>
            <a:ext cx="2171626" cy="56131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03885" y="2071077"/>
            <a:ext cx="2478038" cy="67407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3"/>
            <a:endCxn id="13" idx="0"/>
          </p:cNvCxnSpPr>
          <p:nvPr/>
        </p:nvCxnSpPr>
        <p:spPr>
          <a:xfrm>
            <a:off x="2881923" y="2408116"/>
            <a:ext cx="3007495" cy="36345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圖片 15" descr="螢幕快照 2017-04-18 下午8.03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4" y="3449515"/>
            <a:ext cx="1713547" cy="3154485"/>
          </a:xfrm>
          <a:prstGeom prst="rect">
            <a:avLst/>
          </a:prstGeom>
        </p:spPr>
      </p:pic>
      <p:cxnSp>
        <p:nvCxnSpPr>
          <p:cNvPr id="18" name="直線箭頭接點 17"/>
          <p:cNvCxnSpPr>
            <a:stCxn id="13" idx="1"/>
            <a:endCxn id="16" idx="3"/>
          </p:cNvCxnSpPr>
          <p:nvPr/>
        </p:nvCxnSpPr>
        <p:spPr>
          <a:xfrm flipH="1" flipV="1">
            <a:off x="2328571" y="5026758"/>
            <a:ext cx="2475034" cy="1296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8.0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61" y="2165838"/>
            <a:ext cx="2367404" cy="4323862"/>
          </a:xfrm>
          <a:prstGeom prst="rect">
            <a:avLst/>
          </a:prstGeom>
        </p:spPr>
      </p:pic>
      <p:pic>
        <p:nvPicPr>
          <p:cNvPr id="6" name="圖片 5" descr="螢幕快照 2017-04-18 下午8.07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04" y="2165838"/>
            <a:ext cx="2365337" cy="43111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mainStoryBoard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調整顯示選項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65" name="矩形 64"/>
          <p:cNvSpPr/>
          <p:nvPr/>
        </p:nvSpPr>
        <p:spPr>
          <a:xfrm>
            <a:off x="4826245" y="1396055"/>
            <a:ext cx="3346824" cy="390364"/>
          </a:xfrm>
          <a:prstGeom prst="rect">
            <a:avLst/>
          </a:prstGeom>
          <a:noFill/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 smtClean="0">
                <a:solidFill>
                  <a:srgbClr val="0000FF"/>
                </a:solidFill>
              </a:rPr>
              <a:t>Aspect Fill</a:t>
            </a:r>
            <a:endParaRPr kumimoji="1"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77443" y="1394205"/>
            <a:ext cx="3050337" cy="390364"/>
          </a:xfrm>
          <a:prstGeom prst="rect">
            <a:avLst/>
          </a:prstGeom>
          <a:noFill/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 smtClean="0">
                <a:solidFill>
                  <a:srgbClr val="0000FF"/>
                </a:solidFill>
              </a:rPr>
              <a:t>Aspect Fit</a:t>
            </a:r>
            <a:endParaRPr kumimoji="1"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8.13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064" y="2208159"/>
            <a:ext cx="6501721" cy="4153877"/>
          </a:xfrm>
          <a:prstGeom prst="rect">
            <a:avLst/>
          </a:prstGeom>
        </p:spPr>
      </p:pic>
      <p:pic>
        <p:nvPicPr>
          <p:cNvPr id="5" name="圖片 4" descr="螢幕快照 2017-04-18 下午8.1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7" y="2208159"/>
            <a:ext cx="2192716" cy="40686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Aspect Fill with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Clip to Bounds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7922846" y="4481750"/>
            <a:ext cx="1113939" cy="15592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48407" y="3805874"/>
            <a:ext cx="2192716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3" idx="1"/>
          </p:cNvCxnSpPr>
          <p:nvPr/>
        </p:nvCxnSpPr>
        <p:spPr>
          <a:xfrm flipH="1" flipV="1">
            <a:off x="5119077" y="4278923"/>
            <a:ext cx="2803769" cy="2807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229708" y="4112204"/>
            <a:ext cx="1889369" cy="24487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8.36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12" y="2426030"/>
            <a:ext cx="6084665" cy="38333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規劃以</a:t>
            </a:r>
            <a:r>
              <a:rPr kumimoji="1" lang="en-US" altLang="zh-TW" dirty="0"/>
              <a:t> segue </a:t>
            </a:r>
            <a:r>
              <a:rPr kumimoji="1" lang="zh-TW" altLang="en-US" dirty="0"/>
              <a:t>在兩個</a:t>
            </a:r>
            <a:r>
              <a:rPr kumimoji="1" lang="en-US" altLang="zh-TW" dirty="0"/>
              <a:t> class </a:t>
            </a:r>
            <a:r>
              <a:rPr kumimoji="1" lang="zh-TW" altLang="en-US" dirty="0"/>
              <a:t>之間存取資料</a:t>
            </a:r>
            <a:r>
              <a:rPr kumimoji="1" lang="en-US" altLang="zh-TW" dirty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6845375" y="6103442"/>
            <a:ext cx="1814481" cy="15592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54926" y="2330719"/>
            <a:ext cx="2016662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endCxn id="13" idx="1"/>
          </p:cNvCxnSpPr>
          <p:nvPr/>
        </p:nvCxnSpPr>
        <p:spPr>
          <a:xfrm>
            <a:off x="2771588" y="2473481"/>
            <a:ext cx="4073787" cy="37079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4826245" y="1396055"/>
            <a:ext cx="3346824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ArticleDetailViewController.swift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64828" y="1394205"/>
            <a:ext cx="3050337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ArticleListViewController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</a:t>
            </a:r>
            <a:r>
              <a:rPr lang="zh-TW" altLang="en-US" dirty="0" smtClean="0"/>
              <a:t>規劃</a:t>
            </a:r>
            <a:endParaRPr lang="zh-TW" altLang="en-US" dirty="0"/>
          </a:p>
        </p:txBody>
      </p:sp>
      <p:pic>
        <p:nvPicPr>
          <p:cNvPr id="5" name="圖片 4" descr="螢幕快照 2017-04-18 下午11.01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98" y="2258646"/>
            <a:ext cx="7183071" cy="3612662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785189" cy="1506276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NavigationController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包裹一個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TableViewController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透過</a:t>
            </a:r>
            <a:r>
              <a:rPr kumimoji="1" lang="en-US" altLang="zh-TW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Segue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把條目資料傳遞到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ViewController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秀圖</a:t>
            </a:r>
            <a:r>
              <a:rPr kumimoji="1" lang="en-US" altLang="zh-TW" dirty="0"/>
              <a:t>.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573857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8.4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26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圖文周邊留白</a:t>
            </a:r>
            <a:r>
              <a:rPr kumimoji="1" lang="en-US" altLang="zh-TW" dirty="0"/>
              <a:t> </a:t>
            </a:r>
            <a:r>
              <a:rPr kumimoji="1" lang="en-US" altLang="zh-TW" dirty="0" smtClean="0">
                <a:sym typeface="Wingdings"/>
              </a:rPr>
              <a:t>  </a:t>
            </a:r>
            <a:r>
              <a:rPr kumimoji="1" lang="zh-TW" altLang="en-US" dirty="0" smtClean="0">
                <a:sym typeface="Wingdings"/>
              </a:rPr>
              <a:t>增加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StackView</a:t>
            </a:r>
            <a:r>
              <a:rPr kumimoji="1" lang="en-US" altLang="zh-TW" dirty="0" smtClean="0">
                <a:sym typeface="Wingdings"/>
              </a:rPr>
              <a:t> + </a:t>
            </a:r>
            <a:r>
              <a:rPr kumimoji="1" lang="en-US" altLang="zh-TW" dirty="0" err="1" smtClean="0">
                <a:sym typeface="Wingdings"/>
              </a:rPr>
              <a:t>UIView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3239062" y="3750615"/>
            <a:ext cx="2728044" cy="103645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64174" y="2892465"/>
            <a:ext cx="1467475" cy="11863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3"/>
            <a:endCxn id="13" idx="1"/>
          </p:cNvCxnSpPr>
          <p:nvPr/>
        </p:nvCxnSpPr>
        <p:spPr>
          <a:xfrm>
            <a:off x="1831649" y="3485620"/>
            <a:ext cx="1407413" cy="7832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5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8.47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1" y="1316036"/>
            <a:ext cx="7099148" cy="31890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圖文周邊留</a:t>
            </a:r>
            <a:r>
              <a:rPr kumimoji="1" lang="zh-TW" altLang="en-US" dirty="0" smtClean="0"/>
              <a:t>白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規劃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>
                <a:sym typeface="Wingdings"/>
              </a:rPr>
              <a:t>StackView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zh-TW" altLang="en-US" dirty="0" smtClean="0">
                <a:sym typeface="Wingdings"/>
              </a:rPr>
              <a:t>與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UIView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zh-TW" altLang="en-US" dirty="0" smtClean="0">
                <a:sym typeface="Wingdings"/>
              </a:rPr>
              <a:t>間距</a:t>
            </a:r>
            <a:r>
              <a:rPr kumimoji="1" lang="en-US" altLang="zh-TW" dirty="0" smtClean="0">
                <a:sym typeface="Wingdings"/>
              </a:rPr>
              <a:t> 20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5860356" y="3566187"/>
            <a:ext cx="1368553" cy="93885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667982" y="2167893"/>
            <a:ext cx="2338528" cy="98277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2"/>
            <a:endCxn id="13" idx="1"/>
          </p:cNvCxnSpPr>
          <p:nvPr/>
        </p:nvCxnSpPr>
        <p:spPr>
          <a:xfrm>
            <a:off x="3837246" y="3150670"/>
            <a:ext cx="2023110" cy="8849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圖片 14" descr="螢幕快照 2017-04-18 下午8.49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93" y="3640852"/>
            <a:ext cx="1754807" cy="32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8.38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87" y="1991589"/>
            <a:ext cx="2060412" cy="3772258"/>
          </a:xfrm>
          <a:prstGeom prst="rect">
            <a:avLst/>
          </a:prstGeom>
        </p:spPr>
      </p:pic>
      <p:pic>
        <p:nvPicPr>
          <p:cNvPr id="8" name="圖片 7" descr="螢幕快照 2017-04-18 下午8.39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67" y="1991589"/>
            <a:ext cx="2054045" cy="37722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操作滑動頁面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可滑動頁面</a:t>
            </a:r>
            <a:endParaRPr kumimoji="1" lang="en-US" altLang="zh-TW" dirty="0"/>
          </a:p>
        </p:txBody>
      </p:sp>
      <p:sp>
        <p:nvSpPr>
          <p:cNvPr id="19" name="矩形 18"/>
          <p:cNvSpPr/>
          <p:nvPr/>
        </p:nvSpPr>
        <p:spPr>
          <a:xfrm>
            <a:off x="1681187" y="1997560"/>
            <a:ext cx="2016662" cy="313128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9.00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0" y="1937922"/>
            <a:ext cx="8677341" cy="377730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操作滑動頁面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Refresh Control</a:t>
            </a:r>
            <a:endParaRPr kumimoji="1" lang="en-US" altLang="zh-TW" dirty="0"/>
          </a:p>
        </p:txBody>
      </p:sp>
      <p:sp>
        <p:nvSpPr>
          <p:cNvPr id="19" name="矩形 18"/>
          <p:cNvSpPr/>
          <p:nvPr/>
        </p:nvSpPr>
        <p:spPr>
          <a:xfrm>
            <a:off x="2525316" y="3195800"/>
            <a:ext cx="995180" cy="13041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endCxn id="19" idx="3"/>
          </p:cNvCxnSpPr>
          <p:nvPr/>
        </p:nvCxnSpPr>
        <p:spPr>
          <a:xfrm flipH="1" flipV="1">
            <a:off x="3520496" y="3261005"/>
            <a:ext cx="3836305" cy="311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356801" y="3507615"/>
            <a:ext cx="1683800" cy="2258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15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9.03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8" y="1406770"/>
            <a:ext cx="8069385" cy="46509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操作滑動頁面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規劃以</a:t>
            </a:r>
            <a:r>
              <a:rPr kumimoji="1" lang="en-US" altLang="zh-TW" dirty="0"/>
              <a:t> segue </a:t>
            </a:r>
            <a:r>
              <a:rPr kumimoji="1" lang="zh-TW" altLang="en-US" dirty="0"/>
              <a:t>在兩個</a:t>
            </a:r>
            <a:r>
              <a:rPr kumimoji="1" lang="en-US" altLang="zh-TW" dirty="0"/>
              <a:t> class </a:t>
            </a:r>
            <a:r>
              <a:rPr kumimoji="1" lang="zh-TW" altLang="en-US" dirty="0"/>
              <a:t>之間存取資料</a:t>
            </a:r>
            <a:r>
              <a:rPr kumimoji="1" lang="en-US" altLang="zh-TW" dirty="0"/>
              <a:t>.</a:t>
            </a:r>
          </a:p>
        </p:txBody>
      </p:sp>
      <p:sp>
        <p:nvSpPr>
          <p:cNvPr id="19" name="矩形 18"/>
          <p:cNvSpPr/>
          <p:nvPr/>
        </p:nvSpPr>
        <p:spPr>
          <a:xfrm>
            <a:off x="2439629" y="2044696"/>
            <a:ext cx="2353738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15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9.0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41" y="1637969"/>
            <a:ext cx="6607908" cy="36864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操作滑動頁面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30969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Refresh Control </a:t>
            </a:r>
            <a:r>
              <a:rPr kumimoji="1" lang="zh-TW" altLang="en-US" dirty="0" smtClean="0"/>
              <a:t>關連到程式碼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5062569" y="4460705"/>
            <a:ext cx="2353575" cy="4339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503316" y="2558157"/>
            <a:ext cx="1451744" cy="12638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3"/>
            <a:endCxn id="13" idx="1"/>
          </p:cNvCxnSpPr>
          <p:nvPr/>
        </p:nvCxnSpPr>
        <p:spPr>
          <a:xfrm>
            <a:off x="2955060" y="2621349"/>
            <a:ext cx="2107509" cy="20563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5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9.07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2" y="4031891"/>
            <a:ext cx="4292600" cy="2262151"/>
          </a:xfrm>
          <a:prstGeom prst="rect">
            <a:avLst/>
          </a:prstGeom>
        </p:spPr>
      </p:pic>
      <p:pic>
        <p:nvPicPr>
          <p:cNvPr id="6" name="圖片 5" descr="螢幕快照 2017-04-18 下午9.07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2" y="1249512"/>
            <a:ext cx="4292600" cy="2782379"/>
          </a:xfrm>
          <a:prstGeom prst="rect">
            <a:avLst/>
          </a:prstGeom>
        </p:spPr>
      </p:pic>
      <p:pic>
        <p:nvPicPr>
          <p:cNvPr id="7" name="圖片 6" descr="螢幕快照 2017-04-18 下午9.09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91" y="1249512"/>
            <a:ext cx="3693681" cy="2782379"/>
          </a:xfrm>
          <a:prstGeom prst="rect">
            <a:avLst/>
          </a:prstGeom>
        </p:spPr>
      </p:pic>
      <p:pic>
        <p:nvPicPr>
          <p:cNvPr id="8" name="圖片 7" descr="螢幕快照 2017-04-18 下午9.09.5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93" y="4031891"/>
            <a:ext cx="3948864" cy="23261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操作滑動頁面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檢討撰寫程式碼的方法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785787" y="1674593"/>
            <a:ext cx="1814481" cy="53169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02565" y="1614286"/>
            <a:ext cx="2550184" cy="53500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2"/>
            <a:endCxn id="16" idx="0"/>
          </p:cNvCxnSpPr>
          <p:nvPr/>
        </p:nvCxnSpPr>
        <p:spPr>
          <a:xfrm>
            <a:off x="1777657" y="2149293"/>
            <a:ext cx="237488" cy="36130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43529" y="5762352"/>
            <a:ext cx="2743232" cy="53169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8" name="直線箭頭接點 17"/>
          <p:cNvCxnSpPr>
            <a:endCxn id="13" idx="1"/>
          </p:cNvCxnSpPr>
          <p:nvPr/>
        </p:nvCxnSpPr>
        <p:spPr>
          <a:xfrm flipV="1">
            <a:off x="3386761" y="1940438"/>
            <a:ext cx="1399026" cy="41289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785787" y="5496507"/>
            <a:ext cx="3216225" cy="57285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5" name="直線箭頭接點 24"/>
          <p:cNvCxnSpPr>
            <a:stCxn id="13" idx="2"/>
            <a:endCxn id="24" idx="0"/>
          </p:cNvCxnSpPr>
          <p:nvPr/>
        </p:nvCxnSpPr>
        <p:spPr>
          <a:xfrm>
            <a:off x="5693028" y="2206283"/>
            <a:ext cx="700872" cy="3290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9.11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5" y="3162467"/>
            <a:ext cx="7812742" cy="3430992"/>
          </a:xfrm>
          <a:prstGeom prst="rect">
            <a:avLst/>
          </a:prstGeom>
        </p:spPr>
      </p:pic>
      <p:pic>
        <p:nvPicPr>
          <p:cNvPr id="6" name="圖片 5" descr="螢幕快照 2017-04-18 下午9.12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7" y="1666441"/>
            <a:ext cx="5753100" cy="12192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操作滑動頁面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81750"/>
            <a:ext cx="8693313" cy="884691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 smtClean="0"/>
              <a:t>Refresh Control </a:t>
            </a:r>
            <a:r>
              <a:rPr kumimoji="1" lang="zh-TW" altLang="en-US" dirty="0" smtClean="0"/>
              <a:t>啟動下載方法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downloadArticles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下載完成後終止</a:t>
            </a:r>
            <a:r>
              <a:rPr kumimoji="1" lang="en-US" altLang="zh-TW" dirty="0" smtClean="0"/>
              <a:t> refresh Control: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endRefreshing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2208" y="1772362"/>
            <a:ext cx="4668404" cy="84284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176998" y="5659233"/>
            <a:ext cx="4033622" cy="30682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3" idx="2"/>
            <a:endCxn id="12" idx="0"/>
          </p:cNvCxnSpPr>
          <p:nvPr/>
        </p:nvCxnSpPr>
        <p:spPr>
          <a:xfrm flipH="1">
            <a:off x="2682473" y="2615207"/>
            <a:ext cx="173937" cy="11492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75815" y="3764469"/>
            <a:ext cx="3413316" cy="21582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5" name="直線箭頭接點 14"/>
          <p:cNvCxnSpPr>
            <a:stCxn id="12" idx="2"/>
            <a:endCxn id="19" idx="0"/>
          </p:cNvCxnSpPr>
          <p:nvPr/>
        </p:nvCxnSpPr>
        <p:spPr>
          <a:xfrm>
            <a:off x="2682473" y="3980290"/>
            <a:ext cx="1511336" cy="1678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3 下午3.53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8" y="2474785"/>
            <a:ext cx="8744372" cy="32528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r>
              <a:rPr lang="en-US" altLang="zh-TW" dirty="0" smtClean="0"/>
              <a:t>: </a:t>
            </a:r>
            <a:r>
              <a:rPr kumimoji="1" lang="zh-TW" altLang="en-US" dirty="0" smtClean="0"/>
              <a:t>辨識資料來源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2323725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網路資料型態</a:t>
            </a:r>
            <a:r>
              <a:rPr kumimoji="1" lang="en-US" altLang="zh-TW" dirty="0" smtClean="0"/>
              <a:t>: Dictionary ( [], {}, </a:t>
            </a:r>
            <a:r>
              <a:rPr kumimoji="1" lang="zh-TW" altLang="en-US" dirty="0" smtClean="0"/>
              <a:t>有差別嗎</a:t>
            </a:r>
            <a:r>
              <a:rPr kumimoji="1" lang="en-US" altLang="zh-TW" dirty="0" smtClean="0"/>
              <a:t>?)</a:t>
            </a:r>
          </a:p>
          <a:p>
            <a:pPr marL="0" indent="0">
              <a:buNone/>
            </a:pPr>
            <a:r>
              <a:rPr kumimoji="1" lang="en-US" altLang="zh-TW" dirty="0"/>
              <a:t>[</a:t>
            </a:r>
            <a:r>
              <a:rPr kumimoji="1" lang="en-US" altLang="zh-TW" dirty="0" smtClean="0"/>
              <a:t> { “category”:”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”, “content”:”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”, “</a:t>
            </a:r>
            <a:r>
              <a:rPr kumimoji="1" lang="en-US" altLang="zh-TW" dirty="0" err="1" smtClean="0"/>
              <a:t>imageUrl</a:t>
            </a:r>
            <a:r>
              <a:rPr kumimoji="1" lang="en-US" altLang="zh-TW" dirty="0" smtClean="0"/>
              <a:t>”:”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”, “</a:t>
            </a:r>
            <a:r>
              <a:rPr kumimoji="1" lang="en-US" altLang="zh-TW" dirty="0" err="1" smtClean="0"/>
              <a:t>publishedDate</a:t>
            </a:r>
            <a:r>
              <a:rPr kumimoji="1" lang="en-US" altLang="zh-TW" dirty="0" smtClean="0"/>
              <a:t>”:</a:t>
            </a:r>
            <a:r>
              <a:rPr kumimoji="1" lang="en-US" altLang="zh-TW" dirty="0" err="1" smtClean="0"/>
              <a:t>xxxx</a:t>
            </a:r>
            <a:r>
              <a:rPr kumimoji="1" lang="en-US" altLang="zh-TW" dirty="0" smtClean="0"/>
              <a:t>, “</a:t>
            </a:r>
            <a:r>
              <a:rPr kumimoji="1" lang="en-US" altLang="zh-TW" dirty="0" err="1" smtClean="0"/>
              <a:t>url</a:t>
            </a:r>
            <a:r>
              <a:rPr kumimoji="1" lang="en-US" altLang="zh-TW" dirty="0" smtClean="0"/>
              <a:t>”:”,,,,},{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},.. </a:t>
            </a:r>
            <a:r>
              <a:rPr kumimoji="1" lang="en-US" altLang="zh-TW" dirty="0"/>
              <a:t>,</a:t>
            </a:r>
            <a:r>
              <a:rPr kumimoji="1" lang="en-US" altLang="zh-TW" dirty="0" smtClean="0"/>
              <a:t>{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}</a:t>
            </a:r>
            <a:r>
              <a:rPr kumimoji="1" lang="en-US" altLang="zh-TW" dirty="0"/>
              <a:t>]</a:t>
            </a:r>
            <a:endParaRPr kumimoji="1" lang="en-US" altLang="zh-TW" dirty="0" smtClean="0"/>
          </a:p>
        </p:txBody>
      </p:sp>
      <p:sp>
        <p:nvSpPr>
          <p:cNvPr id="16" name="矩形圖說文字 15"/>
          <p:cNvSpPr/>
          <p:nvPr/>
        </p:nvSpPr>
        <p:spPr>
          <a:xfrm>
            <a:off x="7408629" y="1745394"/>
            <a:ext cx="1420436" cy="539085"/>
          </a:xfrm>
          <a:prstGeom prst="wedgeRectCallout">
            <a:avLst>
              <a:gd name="adj1" fmla="val -34256"/>
              <a:gd name="adj2" fmla="val 9956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一筆資料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544" y="2532014"/>
            <a:ext cx="8836298" cy="14019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9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3 下午4.0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1" y="2672299"/>
            <a:ext cx="7829002" cy="29104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規劃</a:t>
            </a:r>
            <a:r>
              <a:rPr kumimoji="1" lang="zh-TW" altLang="en-US" dirty="0" smtClean="0"/>
              <a:t>資料</a:t>
            </a:r>
            <a:r>
              <a:rPr kumimoji="1" lang="zh-TW" altLang="en-US" dirty="0" smtClean="0"/>
              <a:t>結構下載網路新聞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785189" cy="1506276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把資料透過一個共用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Class:Article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資料轉換讓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tableViewController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很容易取用</a:t>
            </a:r>
            <a:r>
              <a:rPr kumimoji="1" lang="en-US" altLang="zh-TW" dirty="0" smtClean="0"/>
              <a:t> no repeat source code</a:t>
            </a:r>
          </a:p>
          <a:p>
            <a:r>
              <a:rPr kumimoji="1" lang="zh-TW" altLang="en-US" dirty="0" smtClean="0"/>
              <a:t>建造</a:t>
            </a:r>
            <a:r>
              <a:rPr kumimoji="1" lang="en-US" altLang="zh-TW" dirty="0" smtClean="0"/>
              <a:t> Article, </a:t>
            </a:r>
            <a:r>
              <a:rPr kumimoji="1" lang="zh-TW" altLang="en-US" dirty="0" smtClean="0"/>
              <a:t>且</a:t>
            </a:r>
            <a:r>
              <a:rPr kumimoji="1" lang="zh-TW" altLang="en-US" dirty="0" smtClean="0"/>
              <a:t>必</a:t>
            </a:r>
            <a:r>
              <a:rPr kumimoji="1" lang="zh-TW" altLang="en-US" dirty="0"/>
              <a:t>須</a:t>
            </a:r>
            <a:r>
              <a:rPr kumimoji="1" lang="zh-TW" altLang="en-US" dirty="0" smtClean="0"/>
              <a:t>用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initializer - </a:t>
            </a:r>
            <a:r>
              <a:rPr kumimoji="1" lang="en-US" altLang="zh-TW" dirty="0" err="1"/>
              <a:t>init</a:t>
            </a:r>
            <a:r>
              <a:rPr kumimoji="1" lang="en-US" altLang="zh-TW" dirty="0"/>
              <a:t>(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初始化</a:t>
            </a:r>
            <a:r>
              <a:rPr kumimoji="1" lang="en-US" altLang="zh-TW" dirty="0"/>
              <a:t>.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2189743" y="3860370"/>
            <a:ext cx="2029162" cy="129977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3547384" y="5506336"/>
            <a:ext cx="2999946" cy="1214895"/>
          </a:xfrm>
          <a:prstGeom prst="wedgeRectCallout">
            <a:avLst>
              <a:gd name="adj1" fmla="val -29903"/>
              <a:gd name="adj2" fmla="val -8150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根據已經</a:t>
            </a:r>
            <a:r>
              <a:rPr kumimoji="1" lang="zh-TW" altLang="en-US" dirty="0" smtClean="0">
                <a:solidFill>
                  <a:srgbClr val="FF0000"/>
                </a:solidFill>
              </a:rPr>
              <a:t>知道的網路資料</a:t>
            </a:r>
            <a:r>
              <a:rPr kumimoji="1" lang="zh-TW" altLang="en-US" dirty="0" smtClean="0">
                <a:solidFill>
                  <a:srgbClr val="FF0000"/>
                </a:solidFill>
              </a:rPr>
              <a:t>型態</a:t>
            </a:r>
            <a:r>
              <a:rPr kumimoji="1" lang="en-US" altLang="zh-TW" dirty="0" smtClean="0">
                <a:solidFill>
                  <a:srgbClr val="FF0000"/>
                </a:solidFill>
              </a:rPr>
              <a:t>[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Key:Value</a:t>
            </a:r>
            <a:r>
              <a:rPr kumimoji="1" lang="en-US" altLang="zh-TW" dirty="0" smtClean="0">
                <a:solidFill>
                  <a:srgbClr val="FF0000"/>
                </a:solidFill>
              </a:rPr>
              <a:t>]</a:t>
            </a:r>
            <a:r>
              <a:rPr kumimoji="1" lang="zh-TW" altLang="en-US" dirty="0" smtClean="0">
                <a:solidFill>
                  <a:srgbClr val="FF0000"/>
                </a:solidFill>
              </a:rPr>
              <a:t>規劃我要用什麼變數來接以及什麼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資料型態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此為原型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7131" y="3295034"/>
            <a:ext cx="1635890" cy="3436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474343" y="3782554"/>
            <a:ext cx="1905072" cy="3436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6546450" y="3091799"/>
            <a:ext cx="1679683" cy="406470"/>
          </a:xfrm>
          <a:prstGeom prst="wedgeRectCallout">
            <a:avLst>
              <a:gd name="adj1" fmla="val -9708"/>
              <a:gd name="adj2" fmla="val 10734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必須初始化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23 下午3.4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5743"/>
            <a:ext cx="5185037" cy="2784557"/>
          </a:xfrm>
          <a:prstGeom prst="rect">
            <a:avLst/>
          </a:prstGeom>
        </p:spPr>
      </p:pic>
      <p:pic>
        <p:nvPicPr>
          <p:cNvPr id="7" name="圖片 6" descr="螢幕快照 2017-03-23 下午3.49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02" y="4219771"/>
            <a:ext cx="5714151" cy="25542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091681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URLSession.shared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URLSession.dataTask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JSONSerialization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: </a:t>
            </a:r>
            <a:r>
              <a:rPr kumimoji="1" lang="en-US" altLang="zh-TW" dirty="0" err="1" smtClean="0"/>
              <a:t>jsondata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dirty="0" smtClean="0">
                <a:sym typeface="Wingdings"/>
              </a:rPr>
              <a:t>JSON Object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task.resume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6981" y="3404630"/>
            <a:ext cx="2178796" cy="2773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1426981" y="4347233"/>
            <a:ext cx="2025513" cy="769125"/>
          </a:xfrm>
          <a:prstGeom prst="wedgeRectCallout">
            <a:avLst>
              <a:gd name="adj1" fmla="val -17981"/>
              <a:gd name="adj2" fmla="val -7923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缺點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重複用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for each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取其他資料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4087520" y="3390034"/>
            <a:ext cx="2741172" cy="586043"/>
          </a:xfrm>
          <a:prstGeom prst="wedgeRectCallout">
            <a:avLst>
              <a:gd name="adj1" fmla="val -65816"/>
              <a:gd name="adj2" fmla="val -305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令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為其中之一元素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for</a:t>
            </a:r>
            <a:r>
              <a:rPr kumimoji="1" lang="mr-IN" altLang="zh-TW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dirty="0" smtClean="0">
                <a:solidFill>
                  <a:srgbClr val="FF0000"/>
                </a:solidFill>
              </a:rPr>
              <a:t>each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取值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98575" y="5648541"/>
            <a:ext cx="3087777" cy="11254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222994" y="4772702"/>
            <a:ext cx="2463020" cy="3436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/>
          <p:nvPr/>
        </p:nvCxnSpPr>
        <p:spPr>
          <a:xfrm>
            <a:off x="5561946" y="5116358"/>
            <a:ext cx="448840" cy="583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280081" y="3046126"/>
            <a:ext cx="1179695" cy="17603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圖說文字 16"/>
          <p:cNvSpPr/>
          <p:nvPr/>
        </p:nvSpPr>
        <p:spPr>
          <a:xfrm>
            <a:off x="4342108" y="2184883"/>
            <a:ext cx="1923266" cy="660659"/>
          </a:xfrm>
          <a:prstGeom prst="wedgeRectCallout">
            <a:avLst>
              <a:gd name="adj1" fmla="val -54370"/>
              <a:gd name="adj2" fmla="val 7857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讀取的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Dictionary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存入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articleArray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7133" y="1840690"/>
            <a:ext cx="3060790" cy="17603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560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 descr="螢幕快照 2017-03-26 下午1.09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" y="1326967"/>
            <a:ext cx="5914679" cy="4501365"/>
          </a:xfrm>
          <a:prstGeom prst="rect">
            <a:avLst/>
          </a:prstGeom>
        </p:spPr>
      </p:pic>
      <p:pic>
        <p:nvPicPr>
          <p:cNvPr id="27" name="圖片 26" descr="螢幕快照 2017-03-26 下午1.1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31" y="4619057"/>
            <a:ext cx="3043211" cy="2141825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一開始在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UITable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ViewController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處理資料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將會移開</a:t>
            </a:r>
            <a:r>
              <a:rPr kumimoji="1" lang="en-US" altLang="zh-TW" dirty="0" smtClean="0"/>
              <a:t>.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458254" y="2891099"/>
            <a:ext cx="5421098" cy="293723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4757" y="2408996"/>
            <a:ext cx="2069714" cy="31029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6324" y="1500598"/>
            <a:ext cx="5528194" cy="32870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6306436" y="1578835"/>
            <a:ext cx="1938795" cy="774003"/>
          </a:xfrm>
          <a:prstGeom prst="wedgeRectCallout">
            <a:avLst>
              <a:gd name="adj1" fmla="val -64425"/>
              <a:gd name="adj2" fmla="val -334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把網址轉態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String </a:t>
            </a:r>
            <a:r>
              <a:rPr kumimoji="1" lang="en-US" altLang="zh-TW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en-US" altLang="zh-TW" dirty="0" err="1" smtClean="0">
                <a:solidFill>
                  <a:srgbClr val="FF0000"/>
                </a:solidFill>
                <a:sym typeface="Wingdings"/>
              </a:rPr>
              <a:t>url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3361759" y="2035466"/>
            <a:ext cx="1933164" cy="747059"/>
          </a:xfrm>
          <a:prstGeom prst="wedgeRectCallout">
            <a:avLst>
              <a:gd name="adj1" fmla="val -85564"/>
              <a:gd name="adj2" fmla="val 1779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在畫面載入後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呼叫下載網路新聞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矩形圖說文字 20"/>
          <p:cNvSpPr/>
          <p:nvPr/>
        </p:nvSpPr>
        <p:spPr>
          <a:xfrm>
            <a:off x="3310730" y="6171979"/>
            <a:ext cx="1456765" cy="432021"/>
          </a:xfrm>
          <a:prstGeom prst="wedgeRectCallout">
            <a:avLst>
              <a:gd name="adj1" fmla="val -30691"/>
              <a:gd name="adj2" fmla="val -12094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定式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模組化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9953" y="3144362"/>
            <a:ext cx="936929" cy="32946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endCxn id="22" idx="0"/>
          </p:cNvCxnSpPr>
          <p:nvPr/>
        </p:nvCxnSpPr>
        <p:spPr>
          <a:xfrm>
            <a:off x="2442882" y="1829304"/>
            <a:ext cx="1055536" cy="131505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277353" y="4865586"/>
            <a:ext cx="1837882" cy="25176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1" name="直線箭頭接點 30"/>
          <p:cNvCxnSpPr>
            <a:stCxn id="30" idx="3"/>
            <a:endCxn id="27" idx="1"/>
          </p:cNvCxnSpPr>
          <p:nvPr/>
        </p:nvCxnSpPr>
        <p:spPr>
          <a:xfrm>
            <a:off x="3115235" y="4991470"/>
            <a:ext cx="2942196" cy="6985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圖說文字 15"/>
          <p:cNvSpPr/>
          <p:nvPr/>
        </p:nvSpPr>
        <p:spPr>
          <a:xfrm>
            <a:off x="6630066" y="3590614"/>
            <a:ext cx="1390472" cy="747059"/>
          </a:xfrm>
          <a:prstGeom prst="wedgeRectCallout">
            <a:avLst>
              <a:gd name="adj1" fmla="val -38025"/>
              <a:gd name="adj2" fmla="val 8187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需要整理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下載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的資料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螢幕快照 2017-03-23 下午4.3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88" y="1220732"/>
            <a:ext cx="4315776" cy="2895394"/>
          </a:xfrm>
          <a:prstGeom prst="rect">
            <a:avLst/>
          </a:prstGeom>
        </p:spPr>
      </p:pic>
      <p:pic>
        <p:nvPicPr>
          <p:cNvPr id="4" name="圖片 3" descr="螢幕快照 2017-03-23 下午4.19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6" y="1416392"/>
            <a:ext cx="3905440" cy="2699734"/>
          </a:xfrm>
          <a:prstGeom prst="rect">
            <a:avLst/>
          </a:prstGeom>
        </p:spPr>
      </p:pic>
      <p:pic>
        <p:nvPicPr>
          <p:cNvPr id="6" name="圖片 5" descr="螢幕快照 2017-03-23 下午4.23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62" y="4578777"/>
            <a:ext cx="5822756" cy="18994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規劃</a:t>
            </a:r>
            <a:r>
              <a:rPr kumimoji="1" lang="zh-TW" altLang="en-US" dirty="0" smtClean="0"/>
              <a:t>資料結構</a:t>
            </a:r>
            <a:r>
              <a:rPr kumimoji="1" lang="en-US" altLang="zh-TW" dirty="0" smtClean="0"/>
              <a:t> Article,</a:t>
            </a:r>
            <a:r>
              <a:rPr kumimoji="1" lang="zh-TW" altLang="en-US" dirty="0" smtClean="0"/>
              <a:t>以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Article.xxxx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方式存</a:t>
            </a:r>
            <a:r>
              <a:rPr kumimoji="1" lang="zh-TW" altLang="en-US" dirty="0" smtClean="0"/>
              <a:t>取</a:t>
            </a:r>
            <a:r>
              <a:rPr kumimoji="1" lang="zh-TW" altLang="en-US" dirty="0" smtClean="0"/>
              <a:t>下載的資料</a:t>
            </a:r>
            <a:r>
              <a:rPr kumimoji="1" lang="en-US" altLang="zh-TW" dirty="0" smtClean="0"/>
              <a:t>.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3575704" y="5488587"/>
            <a:ext cx="2810171" cy="19473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4276422" y="3534571"/>
            <a:ext cx="2241712" cy="966189"/>
          </a:xfrm>
          <a:prstGeom prst="wedgeRectCallout">
            <a:avLst>
              <a:gd name="adj1" fmla="val -58300"/>
              <a:gd name="adj2" fmla="val -7093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定義</a:t>
            </a:r>
            <a:r>
              <a:rPr kumimoji="1" lang="en-US" altLang="zh-TW" dirty="0" smtClean="0">
                <a:solidFill>
                  <a:srgbClr val="FF0000"/>
                </a:solidFill>
              </a:rPr>
              <a:t> 6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個資料就是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rawData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資料結構對應的資料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半成品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229251" y="4566331"/>
            <a:ext cx="2459582" cy="856571"/>
          </a:xfrm>
          <a:prstGeom prst="wedgeRectCallout">
            <a:avLst>
              <a:gd name="adj1" fmla="val 87112"/>
              <a:gd name="adj2" fmla="val 6125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是從網路上拔下來的任一筆資料</a:t>
            </a:r>
            <a:r>
              <a:rPr kumimoji="1" lang="en-US" altLang="zh-TW" dirty="0" smtClean="0">
                <a:solidFill>
                  <a:srgbClr val="FF0000"/>
                </a:solidFill>
              </a:rPr>
              <a:t> (Dictionary)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6027" y="2789187"/>
            <a:ext cx="3548261" cy="10641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2217315" y="1404944"/>
            <a:ext cx="3357604" cy="966189"/>
          </a:xfrm>
          <a:prstGeom prst="wedgeRectCallout">
            <a:avLst>
              <a:gd name="adj1" fmla="val -45231"/>
              <a:gd name="adj2" fmla="val 6277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根據已經</a:t>
            </a:r>
            <a:r>
              <a:rPr kumimoji="1" lang="zh-TW" altLang="en-US" dirty="0" smtClean="0">
                <a:solidFill>
                  <a:srgbClr val="FF0000"/>
                </a:solidFill>
              </a:rPr>
              <a:t>知道的網路資料為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Dictionary,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定義資料型態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rawData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[String: Any]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來接資料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75704" y="5856941"/>
            <a:ext cx="3540959" cy="1644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5921701" y="6021392"/>
            <a:ext cx="2888363" cy="836607"/>
          </a:xfrm>
          <a:prstGeom prst="wedgeRectCallout">
            <a:avLst>
              <a:gd name="adj1" fmla="val -16983"/>
              <a:gd name="adj2" fmla="val -6692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呼叫我在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Article.swift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建立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Class,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articleDict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塞進去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結果塞給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article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18134" y="2085619"/>
            <a:ext cx="2404430" cy="20441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>
            <a:endCxn id="19" idx="2"/>
          </p:cNvCxnSpPr>
          <p:nvPr/>
        </p:nvCxnSpPr>
        <p:spPr>
          <a:xfrm flipV="1">
            <a:off x="5057588" y="4129801"/>
            <a:ext cx="2662761" cy="1727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721672" y="5664640"/>
            <a:ext cx="2394991" cy="192301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80584" y="2500735"/>
            <a:ext cx="1512888" cy="192301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21" idx="0"/>
          </p:cNvCxnSpPr>
          <p:nvPr/>
        </p:nvCxnSpPr>
        <p:spPr>
          <a:xfrm flipH="1" flipV="1">
            <a:off x="1778000" y="2693037"/>
            <a:ext cx="4141168" cy="297160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921701" y="5027058"/>
            <a:ext cx="1194962" cy="192301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66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13886</TotalTime>
  <Words>1091</Words>
  <Application>Microsoft Macintosh PowerPoint</Application>
  <PresentationFormat>如螢幕大小 (4:3)</PresentationFormat>
  <Paragraphs>325</Paragraphs>
  <Slides>47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Office 佈景主題</vt:lpstr>
      <vt:lpstr>iOS Dev 筆記 07 新聞快報</vt:lpstr>
      <vt:lpstr>Content</vt:lpstr>
      <vt:lpstr>程式規劃</vt:lpstr>
      <vt:lpstr>程式規劃</vt:lpstr>
      <vt:lpstr>程式規劃: 辨識資料來源</vt:lpstr>
      <vt:lpstr>規劃資料結構下載網路新聞</vt:lpstr>
      <vt:lpstr>規劃資料結構下載網路新聞</vt:lpstr>
      <vt:lpstr>規劃資料結構下載網路新聞</vt:lpstr>
      <vt:lpstr>規劃資料結構下載網路新聞</vt:lpstr>
      <vt:lpstr>規劃資料結構下載網路新聞</vt:lpstr>
      <vt:lpstr>把新聞條目推到 App 頁面</vt:lpstr>
      <vt:lpstr>把新聞條目推到 App 頁面</vt:lpstr>
      <vt:lpstr>把新聞條目推到 App 頁面</vt:lpstr>
      <vt:lpstr>把新聞條目推到 App 頁面</vt:lpstr>
      <vt:lpstr>優化資料 Cell 表現樣式</vt:lpstr>
      <vt:lpstr>優化資料 Cell 表現樣式</vt:lpstr>
      <vt:lpstr>優化資料 Cell 表現樣式</vt:lpstr>
      <vt:lpstr>優化資料 Cell 表現樣式</vt:lpstr>
      <vt:lpstr>優化資料 Cell 表現樣式</vt:lpstr>
      <vt:lpstr>優化資料 Cell 表現樣式</vt:lpstr>
      <vt:lpstr>優化資料 Cell 表現樣式</vt:lpstr>
      <vt:lpstr>實作 Closure 傳遞資料</vt:lpstr>
      <vt:lpstr>實作 Closure 傳遞資料</vt:lpstr>
      <vt:lpstr>實作 Closure 傳遞資料</vt:lpstr>
      <vt:lpstr>管理翻頁</vt:lpstr>
      <vt:lpstr>管理翻頁</vt:lpstr>
      <vt:lpstr>管理翻頁</vt:lpstr>
      <vt:lpstr>管理翻頁</vt:lpstr>
      <vt:lpstr>管理翻頁</vt:lpstr>
      <vt:lpstr>管理翻頁</vt:lpstr>
      <vt:lpstr>管理翻頁</vt:lpstr>
      <vt:lpstr>管理翻頁</vt:lpstr>
      <vt:lpstr>在 App 推出相片</vt:lpstr>
      <vt:lpstr>在 App 推出相片</vt:lpstr>
      <vt:lpstr>在 App 推出相片</vt:lpstr>
      <vt:lpstr>在 App 推出相片</vt:lpstr>
      <vt:lpstr>在 App 推出相片</vt:lpstr>
      <vt:lpstr>在 App 推出相片</vt:lpstr>
      <vt:lpstr>在 App 推出相片</vt:lpstr>
      <vt:lpstr>在 App 推出相片</vt:lpstr>
      <vt:lpstr>在 App 推出相片</vt:lpstr>
      <vt:lpstr>操作滑動頁面</vt:lpstr>
      <vt:lpstr>操作滑動頁面</vt:lpstr>
      <vt:lpstr>操作滑動頁面</vt:lpstr>
      <vt:lpstr>操作滑動頁面</vt:lpstr>
      <vt:lpstr>操作滑動頁面</vt:lpstr>
      <vt:lpstr>操作滑動頁面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呂 宜倩</dc:creator>
  <cp:lastModifiedBy>呂 宜倩</cp:lastModifiedBy>
  <cp:revision>421</cp:revision>
  <dcterms:created xsi:type="dcterms:W3CDTF">2017-03-07T01:33:20Z</dcterms:created>
  <dcterms:modified xsi:type="dcterms:W3CDTF">2017-04-20T11:54:17Z</dcterms:modified>
</cp:coreProperties>
</file>